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67" r:id="rId2"/>
    <p:sldId id="268" r:id="rId3"/>
    <p:sldId id="276" r:id="rId4"/>
    <p:sldId id="269" r:id="rId5"/>
    <p:sldId id="270" r:id="rId6"/>
    <p:sldId id="275" r:id="rId7"/>
    <p:sldId id="256" r:id="rId8"/>
    <p:sldId id="259" r:id="rId9"/>
    <p:sldId id="271" r:id="rId10"/>
    <p:sldId id="258" r:id="rId11"/>
    <p:sldId id="272" r:id="rId12"/>
    <p:sldId id="273" r:id="rId13"/>
    <p:sldId id="257" r:id="rId14"/>
    <p:sldId id="263" r:id="rId15"/>
    <p:sldId id="265" r:id="rId16"/>
    <p:sldId id="266" r:id="rId17"/>
    <p:sldId id="260" r:id="rId18"/>
    <p:sldId id="274" r:id="rId19"/>
    <p:sldId id="262" r:id="rId20"/>
    <p:sldId id="278" r:id="rId21"/>
    <p:sldId id="277" r:id="rId2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8" d="100"/>
          <a:sy n="108" d="100"/>
        </p:scale>
        <p:origin x="-1704" y="-78"/>
      </p:cViewPr>
      <p:guideLst>
        <p:guide orient="horz" pos="2160"/>
        <p:guide pos="2880"/>
      </p:guideLst>
    </p:cSldViewPr>
  </p:slideViewPr>
  <p:notesTextViewPr>
    <p:cViewPr>
      <p:scale>
        <a:sx n="100" d="100"/>
        <a:sy n="100" d="100"/>
      </p:scale>
      <p:origin x="0" y="0"/>
    </p:cViewPr>
  </p:notesTextViewPr>
  <p:notesViewPr>
    <p:cSldViewPr>
      <p:cViewPr varScale="1">
        <p:scale>
          <a:sx n="68" d="100"/>
          <a:sy n="68" d="100"/>
        </p:scale>
        <p:origin x="-285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01CEA18-E560-49A8-8CED-0F35D43510B4}" type="datetimeFigureOut">
              <a:rPr lang="zh-CN" altLang="en-US" smtClean="0"/>
              <a:pPr/>
              <a:t>2020/2/23</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350741D-7BCF-4018-A834-87871C0B6E0E}"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68D721-148A-482A-96AA-5BF5FA484206}" type="datetimeFigureOut">
              <a:rPr lang="zh-CN" altLang="en-US" smtClean="0"/>
              <a:pPr/>
              <a:t>2020/2/23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DAFB04-F2B6-43E4-A1CF-7AB89635588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2130425"/>
            <a:ext cx="7772400" cy="1470025"/>
          </a:xfrm>
        </p:spPr>
        <p:txBody>
          <a:bodyPr/>
          <a:lstStyle>
            <a:lvl1pPr>
              <a:defRPr/>
            </a:lvl1pPr>
          </a:lstStyle>
          <a:p>
            <a:r>
              <a:rPr lang="zh-CN" altLang="en-US" smtClean="0"/>
              <a:t>单击此处编辑母版标题样式</a:t>
            </a:r>
            <a:endParaRPr lang="zh-CN" altLang="en-US"/>
          </a:p>
        </p:txBody>
      </p:sp>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zh-CN" altLang="en-US" smtClean="0"/>
              <a:t>单击此处编辑母版副标题样式</a:t>
            </a:r>
            <a:endParaRPr lang="zh-CN" altLang="en-US"/>
          </a:p>
        </p:txBody>
      </p:sp>
      <p:sp>
        <p:nvSpPr>
          <p:cNvPr id="5124" name="Rectangle 4"/>
          <p:cNvSpPr>
            <a:spLocks noGrp="1" noChangeArrowheads="1"/>
          </p:cNvSpPr>
          <p:nvPr>
            <p:ph type="dt" sz="half" idx="2"/>
          </p:nvPr>
        </p:nvSpPr>
        <p:spPr/>
        <p:txBody>
          <a:bodyPr/>
          <a:lstStyle>
            <a:lvl1pPr>
              <a:defRPr/>
            </a:lvl1pPr>
          </a:lstStyle>
          <a:p>
            <a:fld id="{530820CF-B880-4189-942D-D702A7CBA730}" type="datetimeFigureOut">
              <a:rPr lang="zh-CN" altLang="en-US" smtClean="0"/>
              <a:pPr/>
              <a:t>2020/2/23</a:t>
            </a:fld>
            <a:endParaRPr lang="zh-CN" altLang="en-US"/>
          </a:p>
        </p:txBody>
      </p:sp>
      <p:sp>
        <p:nvSpPr>
          <p:cNvPr id="5125" name="Rectangle 5"/>
          <p:cNvSpPr>
            <a:spLocks noGrp="1" noChangeArrowheads="1"/>
          </p:cNvSpPr>
          <p:nvPr>
            <p:ph type="ftr" sz="quarter" idx="3"/>
          </p:nvPr>
        </p:nvSpPr>
        <p:spPr/>
        <p:txBody>
          <a:bodyPr/>
          <a:lstStyle>
            <a:lvl1pPr>
              <a:defRPr/>
            </a:lvl1pPr>
          </a:lstStyle>
          <a:p>
            <a:endParaRPr lang="zh-CN" altLang="en-US"/>
          </a:p>
        </p:txBody>
      </p:sp>
      <p:sp>
        <p:nvSpPr>
          <p:cNvPr id="5126" name="Rectangle 6"/>
          <p:cNvSpPr>
            <a:spLocks noGrp="1" noChangeArrowheads="1"/>
          </p:cNvSpPr>
          <p:nvPr>
            <p:ph type="sldNum" sz="quarter" idx="4"/>
          </p:nvPr>
        </p:nvSpPr>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pPr/>
              <a:t>2020/2/23</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pPr/>
              <a:t>2020/2/23</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pPr/>
              <a:t>2020/2/23</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pPr/>
              <a:t>2020/2/23</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fld id="{530820CF-B880-4189-942D-D702A7CBA730}" type="datetimeFigureOut">
              <a:rPr lang="zh-CN" altLang="en-US" smtClean="0"/>
              <a:pPr/>
              <a:t>2020/2/23</a:t>
            </a:fld>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fld id="{530820CF-B880-4189-942D-D702A7CBA730}" type="datetimeFigureOut">
              <a:rPr lang="zh-CN" altLang="en-US" smtClean="0"/>
              <a:pPr/>
              <a:t>2020/2/23</a:t>
            </a:fld>
            <a:endParaRPr lang="zh-CN" altLang="en-US"/>
          </a:p>
        </p:txBody>
      </p:sp>
      <p:sp>
        <p:nvSpPr>
          <p:cNvPr id="8" name="页脚占位符 7"/>
          <p:cNvSpPr>
            <a:spLocks noGrp="1"/>
          </p:cNvSpPr>
          <p:nvPr>
            <p:ph type="ftr" sz="quarter" idx="11"/>
          </p:nvPr>
        </p:nvSpPr>
        <p:spPr/>
        <p:txBody>
          <a:bodyPr/>
          <a:lstStyle>
            <a:lvl1pPr>
              <a:defRPr/>
            </a:lvl1pPr>
          </a:lstStyle>
          <a:p>
            <a:endParaRPr lang="zh-CN" altLang="en-US"/>
          </a:p>
        </p:txBody>
      </p:sp>
      <p:sp>
        <p:nvSpPr>
          <p:cNvPr id="9" name="灯片编号占位符 8"/>
          <p:cNvSpPr>
            <a:spLocks noGrp="1"/>
          </p:cNvSpPr>
          <p:nvPr>
            <p:ph type="sldNum" sz="quarter" idx="12"/>
          </p:nvPr>
        </p:nvSpPr>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fld id="{530820CF-B880-4189-942D-D702A7CBA730}" type="datetimeFigureOut">
              <a:rPr lang="zh-CN" altLang="en-US" smtClean="0"/>
              <a:pPr/>
              <a:t>2020/2/23</a:t>
            </a:fld>
            <a:endParaRPr lang="zh-CN" altLang="en-US"/>
          </a:p>
        </p:txBody>
      </p:sp>
      <p:sp>
        <p:nvSpPr>
          <p:cNvPr id="4" name="页脚占位符 3"/>
          <p:cNvSpPr>
            <a:spLocks noGrp="1"/>
          </p:cNvSpPr>
          <p:nvPr>
            <p:ph type="ftr" sz="quarter" idx="11"/>
          </p:nvPr>
        </p:nvSpPr>
        <p:spPr/>
        <p:txBody>
          <a:bodyPr/>
          <a:lstStyle>
            <a:lvl1pPr>
              <a:defRPr/>
            </a:lvl1pPr>
          </a:lstStyle>
          <a:p>
            <a:endParaRPr lang="zh-CN" altLang="en-US"/>
          </a:p>
        </p:txBody>
      </p:sp>
      <p:sp>
        <p:nvSpPr>
          <p:cNvPr id="5" name="灯片编号占位符 4"/>
          <p:cNvSpPr>
            <a:spLocks noGrp="1"/>
          </p:cNvSpPr>
          <p:nvPr>
            <p:ph type="sldNum" sz="quarter" idx="12"/>
          </p:nvPr>
        </p:nvSpPr>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530820CF-B880-4189-942D-D702A7CBA730}" type="datetimeFigureOut">
              <a:rPr lang="zh-CN" altLang="en-US" smtClean="0"/>
              <a:pPr/>
              <a:t>2020/2/23</a:t>
            </a:fld>
            <a:endParaRPr lang="zh-CN" altLang="en-US"/>
          </a:p>
        </p:txBody>
      </p:sp>
      <p:sp>
        <p:nvSpPr>
          <p:cNvPr id="3" name="页脚占位符 2"/>
          <p:cNvSpPr>
            <a:spLocks noGrp="1"/>
          </p:cNvSpPr>
          <p:nvPr>
            <p:ph type="ftr" sz="quarter" idx="11"/>
          </p:nvPr>
        </p:nvSpPr>
        <p:spPr/>
        <p:txBody>
          <a:bodyPr/>
          <a:lstStyle>
            <a:lvl1pPr>
              <a:defRPr/>
            </a:lvl1pPr>
          </a:lstStyle>
          <a:p>
            <a:endParaRPr lang="zh-CN" altLang="en-US"/>
          </a:p>
        </p:txBody>
      </p:sp>
      <p:sp>
        <p:nvSpPr>
          <p:cNvPr id="4" name="灯片编号占位符 3"/>
          <p:cNvSpPr>
            <a:spLocks noGrp="1"/>
          </p:cNvSpPr>
          <p:nvPr>
            <p:ph type="sldNum" sz="quarter" idx="12"/>
          </p:nvPr>
        </p:nvSpPr>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530820CF-B880-4189-942D-D702A7CBA730}" type="datetimeFigureOut">
              <a:rPr lang="zh-CN" altLang="en-US" smtClean="0"/>
              <a:pPr/>
              <a:t>2020/2/23</a:t>
            </a:fld>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530820CF-B880-4189-942D-D702A7CBA730}" type="datetimeFigureOut">
              <a:rPr lang="zh-CN" altLang="en-US" smtClean="0"/>
              <a:pPr/>
              <a:t>2020/2/23</a:t>
            </a:fld>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530820CF-B880-4189-942D-D702A7CBA730}" type="datetimeFigureOut">
              <a:rPr lang="zh-CN" altLang="en-US" smtClean="0"/>
              <a:pPr/>
              <a:t>2020/2/23</a:t>
            </a:fld>
            <a:endParaRPr lang="zh-CN"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zh-CN"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ea typeface="宋体" charset="-122"/>
        </a:defRPr>
      </a:lvl2pPr>
      <a:lvl3pPr algn="ctr" rtl="0" eaLnBrk="1" fontAlgn="base" hangingPunct="1">
        <a:spcBef>
          <a:spcPct val="0"/>
        </a:spcBef>
        <a:spcAft>
          <a:spcPct val="0"/>
        </a:spcAft>
        <a:defRPr sz="4400">
          <a:solidFill>
            <a:schemeClr val="tx2"/>
          </a:solidFill>
          <a:latin typeface="Arial" charset="0"/>
          <a:ea typeface="宋体" charset="-122"/>
        </a:defRPr>
      </a:lvl3pPr>
      <a:lvl4pPr algn="ctr" rtl="0" eaLnBrk="1" fontAlgn="base" hangingPunct="1">
        <a:spcBef>
          <a:spcPct val="0"/>
        </a:spcBef>
        <a:spcAft>
          <a:spcPct val="0"/>
        </a:spcAft>
        <a:defRPr sz="4400">
          <a:solidFill>
            <a:schemeClr val="tx2"/>
          </a:solidFill>
          <a:latin typeface="Arial" charset="0"/>
          <a:ea typeface="宋体" charset="-122"/>
        </a:defRPr>
      </a:lvl4pPr>
      <a:lvl5pPr algn="ctr" rtl="0" eaLnBrk="1" fontAlgn="base" hangingPunct="1">
        <a:spcBef>
          <a:spcPct val="0"/>
        </a:spcBef>
        <a:spcAft>
          <a:spcPct val="0"/>
        </a:spcAft>
        <a:defRPr sz="4400">
          <a:solidFill>
            <a:schemeClr val="tx2"/>
          </a:solidFill>
          <a:latin typeface="Arial" charset="0"/>
          <a:ea typeface="宋体" charset="-122"/>
        </a:defRPr>
      </a:lvl5pPr>
      <a:lvl6pPr marL="457200" algn="ctr" rtl="0" eaLnBrk="1" fontAlgn="base" hangingPunct="1">
        <a:spcBef>
          <a:spcPct val="0"/>
        </a:spcBef>
        <a:spcAft>
          <a:spcPct val="0"/>
        </a:spcAft>
        <a:defRPr sz="4400">
          <a:solidFill>
            <a:schemeClr val="tx2"/>
          </a:solidFill>
          <a:latin typeface="Arial" charset="0"/>
          <a:ea typeface="宋体" charset="-122"/>
        </a:defRPr>
      </a:lvl6pPr>
      <a:lvl7pPr marL="914400" algn="ctr" rtl="0" eaLnBrk="1" fontAlgn="base" hangingPunct="1">
        <a:spcBef>
          <a:spcPct val="0"/>
        </a:spcBef>
        <a:spcAft>
          <a:spcPct val="0"/>
        </a:spcAft>
        <a:defRPr sz="4400">
          <a:solidFill>
            <a:schemeClr val="tx2"/>
          </a:solidFill>
          <a:latin typeface="Arial" charset="0"/>
          <a:ea typeface="宋体" charset="-122"/>
        </a:defRPr>
      </a:lvl7pPr>
      <a:lvl8pPr marL="1371600" algn="ctr" rtl="0" eaLnBrk="1" fontAlgn="base" hangingPunct="1">
        <a:spcBef>
          <a:spcPct val="0"/>
        </a:spcBef>
        <a:spcAft>
          <a:spcPct val="0"/>
        </a:spcAft>
        <a:defRPr sz="4400">
          <a:solidFill>
            <a:schemeClr val="tx2"/>
          </a:solidFill>
          <a:latin typeface="Arial" charset="0"/>
          <a:ea typeface="宋体" charset="-122"/>
        </a:defRPr>
      </a:lvl8pPr>
      <a:lvl9pPr marL="1828800" algn="ctr" rtl="0" eaLnBrk="1" fontAlgn="base" hangingPunct="1">
        <a:spcBef>
          <a:spcPct val="0"/>
        </a:spcBef>
        <a:spcAft>
          <a:spcPct val="0"/>
        </a:spcAft>
        <a:defRPr sz="4400">
          <a:solidFill>
            <a:schemeClr val="tx2"/>
          </a:solidFill>
          <a:latin typeface="Arial" charset="0"/>
          <a:ea typeface="宋体" charset="-122"/>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sz="3600" dirty="0" smtClean="0">
                <a:latin typeface="华文琥珀" pitchFamily="2" charset="-122"/>
                <a:ea typeface="华文琥珀" pitchFamily="2" charset="-122"/>
              </a:rPr>
              <a:t>重组检测软件</a:t>
            </a:r>
            <a:r>
              <a:rPr lang="en-US" altLang="zh-CN" sz="3600" dirty="0" smtClean="0">
                <a:latin typeface="华文琥珀" pitchFamily="2" charset="-122"/>
                <a:ea typeface="华文琥珀" pitchFamily="2" charset="-122"/>
              </a:rPr>
              <a:t>RDP4</a:t>
            </a:r>
            <a:r>
              <a:rPr lang="zh-CN" altLang="en-US" sz="3600" dirty="0" smtClean="0">
                <a:latin typeface="华文琥珀" pitchFamily="2" charset="-122"/>
                <a:ea typeface="华文琥珀" pitchFamily="2" charset="-122"/>
              </a:rPr>
              <a:t>的应用</a:t>
            </a:r>
            <a:endParaRPr lang="zh-CN" altLang="en-US" sz="3600" dirty="0">
              <a:latin typeface="华文琥珀" pitchFamily="2" charset="-122"/>
              <a:ea typeface="华文琥珀" pitchFamily="2" charset="-122"/>
            </a:endParaRPr>
          </a:p>
        </p:txBody>
      </p:sp>
      <p:sp>
        <p:nvSpPr>
          <p:cNvPr id="3" name="副标题 2"/>
          <p:cNvSpPr>
            <a:spLocks noGrp="1"/>
          </p:cNvSpPr>
          <p:nvPr>
            <p:ph type="subTitle" idx="1"/>
          </p:nvPr>
        </p:nvSpPr>
        <p:spPr>
          <a:xfrm>
            <a:off x="2743200" y="4500570"/>
            <a:ext cx="6400800" cy="1752600"/>
          </a:xfrm>
        </p:spPr>
        <p:txBody>
          <a:bodyPr/>
          <a:lstStyle/>
          <a:p>
            <a:r>
              <a:rPr lang="zh-CN" altLang="en-US" sz="2800" dirty="0" smtClean="0"/>
              <a:t>汇报人：赵烨</a:t>
            </a:r>
            <a:endParaRPr lang="zh-CN"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6" name="Group 2"/>
          <p:cNvGrpSpPr>
            <a:grpSpLocks/>
          </p:cNvGrpSpPr>
          <p:nvPr/>
        </p:nvGrpSpPr>
        <p:grpSpPr bwMode="auto">
          <a:xfrm>
            <a:off x="2357422" y="2143120"/>
            <a:ext cx="7104084" cy="5502767"/>
            <a:chOff x="288" y="2979"/>
            <a:chExt cx="2016" cy="1869"/>
          </a:xfrm>
        </p:grpSpPr>
        <p:sp>
          <p:nvSpPr>
            <p:cNvPr id="1029" name="Line 5"/>
            <p:cNvSpPr>
              <a:spLocks noChangeShapeType="1"/>
            </p:cNvSpPr>
            <p:nvPr/>
          </p:nvSpPr>
          <p:spPr bwMode="auto">
            <a:xfrm>
              <a:off x="916" y="4071"/>
              <a:ext cx="336"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1030" name="Text Box 6"/>
            <p:cNvSpPr txBox="1">
              <a:spLocks noChangeArrowheads="1"/>
            </p:cNvSpPr>
            <p:nvPr/>
          </p:nvSpPr>
          <p:spPr bwMode="auto">
            <a:xfrm>
              <a:off x="1728" y="4080"/>
              <a:ext cx="150" cy="131"/>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100" b="0" i="0" u="none" strike="noStrike" cap="none" normalizeH="0" baseline="0" smtClean="0">
                <a:ln>
                  <a:noFill/>
                </a:ln>
                <a:solidFill>
                  <a:schemeClr val="tx1"/>
                </a:solidFill>
                <a:effectLst/>
                <a:latin typeface="Arial" pitchFamily="34" charset="0"/>
                <a:ea typeface="宋体" pitchFamily="2" charset="-122"/>
              </a:endParaRPr>
            </a:p>
          </p:txBody>
        </p:sp>
        <p:sp>
          <p:nvSpPr>
            <p:cNvPr id="1031" name="Text Box 7"/>
            <p:cNvSpPr txBox="1">
              <a:spLocks noChangeArrowheads="1"/>
            </p:cNvSpPr>
            <p:nvPr/>
          </p:nvSpPr>
          <p:spPr bwMode="auto">
            <a:xfrm>
              <a:off x="1241" y="3987"/>
              <a:ext cx="802" cy="278"/>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Arial" pitchFamily="34" charset="0"/>
                  <a:ea typeface="宋体" pitchFamily="2" charset="-122"/>
                </a:rPr>
                <a:t>Warnings and additional</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Arial" pitchFamily="34" charset="0"/>
                  <a:ea typeface="宋体" pitchFamily="2" charset="-122"/>
                </a:rPr>
                <a:t>method specific info.</a:t>
              </a:r>
              <a:endParaRPr kumimoji="0" lang="zh-CN" altLang="zh-CN" sz="11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032" name="Text Box 8"/>
            <p:cNvSpPr txBox="1">
              <a:spLocks noChangeArrowheads="1"/>
            </p:cNvSpPr>
            <p:nvPr/>
          </p:nvSpPr>
          <p:spPr bwMode="auto">
            <a:xfrm>
              <a:off x="1253" y="3877"/>
              <a:ext cx="393" cy="205"/>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Arial" pitchFamily="34" charset="0"/>
                  <a:ea typeface="宋体" pitchFamily="2" charset="-122"/>
                </a:rPr>
                <a:t>P-Value s</a:t>
              </a:r>
              <a:endParaRPr kumimoji="0" lang="zh-CN" altLang="zh-CN" sz="11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033" name="Text Box 9"/>
            <p:cNvSpPr txBox="1">
              <a:spLocks noChangeArrowheads="1"/>
            </p:cNvSpPr>
            <p:nvPr/>
          </p:nvSpPr>
          <p:spPr bwMode="auto">
            <a:xfrm>
              <a:off x="1728" y="3696"/>
              <a:ext cx="150" cy="131"/>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100" b="0" i="0" u="none" strike="noStrike" cap="none" normalizeH="0" baseline="0" smtClean="0">
                <a:ln>
                  <a:noFill/>
                </a:ln>
                <a:solidFill>
                  <a:schemeClr val="tx1"/>
                </a:solidFill>
                <a:effectLst/>
                <a:latin typeface="Arial" pitchFamily="34" charset="0"/>
                <a:ea typeface="宋体" pitchFamily="2" charset="-122"/>
              </a:endParaRPr>
            </a:p>
          </p:txBody>
        </p:sp>
        <p:sp>
          <p:nvSpPr>
            <p:cNvPr id="1034" name="Text Box 10"/>
            <p:cNvSpPr txBox="1">
              <a:spLocks noChangeArrowheads="1"/>
            </p:cNvSpPr>
            <p:nvPr/>
          </p:nvSpPr>
          <p:spPr bwMode="auto">
            <a:xfrm>
              <a:off x="1241" y="3573"/>
              <a:ext cx="784" cy="352"/>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Arial" pitchFamily="34" charset="0"/>
                  <a:ea typeface="宋体" pitchFamily="2" charset="-122"/>
                </a:rPr>
                <a:t>Probable recombinant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Arial" pitchFamily="34" charset="0"/>
                  <a:ea typeface="宋体" pitchFamily="2" charset="-122"/>
                </a:rPr>
                <a:t>(recombinant) and parental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Arial" pitchFamily="34" charset="0"/>
                  <a:ea typeface="宋体" pitchFamily="2" charset="-122"/>
                </a:rPr>
                <a:t>sequences</a:t>
              </a:r>
              <a:endParaRPr kumimoji="0" lang="zh-CN" altLang="zh-CN" sz="11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035" name="Line 11"/>
            <p:cNvSpPr>
              <a:spLocks noChangeShapeType="1"/>
            </p:cNvSpPr>
            <p:nvPr/>
          </p:nvSpPr>
          <p:spPr bwMode="auto">
            <a:xfrm flipH="1">
              <a:off x="835" y="3270"/>
              <a:ext cx="288"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1036" name="Line 12"/>
            <p:cNvSpPr>
              <a:spLocks noChangeShapeType="1"/>
            </p:cNvSpPr>
            <p:nvPr/>
          </p:nvSpPr>
          <p:spPr bwMode="auto">
            <a:xfrm flipH="1">
              <a:off x="824" y="3173"/>
              <a:ext cx="336"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1037" name="Text Box 13"/>
            <p:cNvSpPr txBox="1">
              <a:spLocks noChangeArrowheads="1"/>
            </p:cNvSpPr>
            <p:nvPr/>
          </p:nvSpPr>
          <p:spPr bwMode="auto">
            <a:xfrm>
              <a:off x="1233" y="3391"/>
              <a:ext cx="798" cy="278"/>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Arial" pitchFamily="34" charset="0"/>
                  <a:ea typeface="宋体" pitchFamily="2" charset="-122"/>
                </a:rPr>
                <a:t>Breakpoint positions: In</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Arial" pitchFamily="34" charset="0"/>
                  <a:ea typeface="宋体" pitchFamily="2" charset="-122"/>
                </a:rPr>
                <a:t>sequence (in alignment)</a:t>
              </a:r>
              <a:endParaRPr kumimoji="0" lang="zh-CN" altLang="zh-CN" sz="11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039" name="Text Box 15"/>
            <p:cNvSpPr txBox="1">
              <a:spLocks noChangeArrowheads="1"/>
            </p:cNvSpPr>
            <p:nvPr/>
          </p:nvSpPr>
          <p:spPr bwMode="auto">
            <a:xfrm>
              <a:off x="1221" y="2979"/>
              <a:ext cx="749" cy="278"/>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Arial" pitchFamily="34" charset="0"/>
                  <a:ea typeface="宋体" pitchFamily="2" charset="-122"/>
                </a:rPr>
                <a:t>Method used to detect</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Arial" pitchFamily="34" charset="0"/>
                  <a:ea typeface="宋体" pitchFamily="2" charset="-122"/>
                </a:rPr>
                <a:t>recombinant region</a:t>
              </a:r>
              <a:endParaRPr kumimoji="0" lang="zh-CN" altLang="zh-CN" sz="11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044" name="Line 20"/>
            <p:cNvSpPr>
              <a:spLocks noChangeShapeType="1"/>
            </p:cNvSpPr>
            <p:nvPr/>
          </p:nvSpPr>
          <p:spPr bwMode="auto">
            <a:xfrm>
              <a:off x="835" y="3220"/>
              <a:ext cx="0" cy="123"/>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1045" name="Line 21"/>
            <p:cNvSpPr>
              <a:spLocks noChangeShapeType="1"/>
            </p:cNvSpPr>
            <p:nvPr/>
          </p:nvSpPr>
          <p:spPr bwMode="auto">
            <a:xfrm>
              <a:off x="835" y="3393"/>
              <a:ext cx="0" cy="96"/>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1046" name="Line 22"/>
            <p:cNvSpPr>
              <a:spLocks noChangeShapeType="1"/>
            </p:cNvSpPr>
            <p:nvPr/>
          </p:nvSpPr>
          <p:spPr bwMode="auto">
            <a:xfrm>
              <a:off x="815" y="3510"/>
              <a:ext cx="0" cy="27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1047" name="Line 23"/>
            <p:cNvSpPr>
              <a:spLocks noChangeShapeType="1"/>
            </p:cNvSpPr>
            <p:nvPr/>
          </p:nvSpPr>
          <p:spPr bwMode="auto">
            <a:xfrm>
              <a:off x="835" y="3440"/>
              <a:ext cx="240"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1048" name="Line 24"/>
            <p:cNvSpPr>
              <a:spLocks noChangeShapeType="1"/>
            </p:cNvSpPr>
            <p:nvPr/>
          </p:nvSpPr>
          <p:spPr bwMode="auto">
            <a:xfrm>
              <a:off x="815" y="3634"/>
              <a:ext cx="96"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1054" name="Line 30"/>
            <p:cNvSpPr>
              <a:spLocks noChangeShapeType="1"/>
            </p:cNvSpPr>
            <p:nvPr/>
          </p:nvSpPr>
          <p:spPr bwMode="auto">
            <a:xfrm>
              <a:off x="1160" y="3173"/>
              <a:ext cx="0" cy="285"/>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1055" name="Line 31"/>
            <p:cNvSpPr>
              <a:spLocks noChangeShapeType="1"/>
            </p:cNvSpPr>
            <p:nvPr/>
          </p:nvSpPr>
          <p:spPr bwMode="auto">
            <a:xfrm>
              <a:off x="1160" y="3464"/>
              <a:ext cx="96"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1056" name="Line 32"/>
            <p:cNvSpPr>
              <a:spLocks noChangeShapeType="1"/>
            </p:cNvSpPr>
            <p:nvPr/>
          </p:nvSpPr>
          <p:spPr bwMode="auto">
            <a:xfrm>
              <a:off x="1119" y="3272"/>
              <a:ext cx="0" cy="411"/>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1057" name="Line 33"/>
            <p:cNvSpPr>
              <a:spLocks noChangeShapeType="1"/>
            </p:cNvSpPr>
            <p:nvPr/>
          </p:nvSpPr>
          <p:spPr bwMode="auto">
            <a:xfrm>
              <a:off x="1119" y="3683"/>
              <a:ext cx="144"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1058" name="Line 34"/>
            <p:cNvSpPr>
              <a:spLocks noChangeShapeType="1"/>
            </p:cNvSpPr>
            <p:nvPr/>
          </p:nvSpPr>
          <p:spPr bwMode="auto">
            <a:xfrm>
              <a:off x="1079" y="3445"/>
              <a:ext cx="0" cy="48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1059" name="Line 35"/>
            <p:cNvSpPr>
              <a:spLocks noChangeShapeType="1"/>
            </p:cNvSpPr>
            <p:nvPr/>
          </p:nvSpPr>
          <p:spPr bwMode="auto">
            <a:xfrm>
              <a:off x="1079" y="3925"/>
              <a:ext cx="192"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1060" name="Line 36"/>
            <p:cNvSpPr>
              <a:spLocks noChangeShapeType="1"/>
            </p:cNvSpPr>
            <p:nvPr/>
          </p:nvSpPr>
          <p:spPr bwMode="auto">
            <a:xfrm>
              <a:off x="916" y="3639"/>
              <a:ext cx="0" cy="432"/>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1063" name="Text Box 39"/>
            <p:cNvSpPr txBox="1">
              <a:spLocks noChangeArrowheads="1"/>
            </p:cNvSpPr>
            <p:nvPr/>
          </p:nvSpPr>
          <p:spPr bwMode="auto">
            <a:xfrm>
              <a:off x="288" y="4128"/>
              <a:ext cx="2016" cy="7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zh-CN" altLang="zh-CN" sz="1100" b="0" i="0" u="none" strike="noStrike" cap="none" normalizeH="0" baseline="0" dirty="0" smtClean="0">
                <a:ln>
                  <a:noFill/>
                </a:ln>
                <a:solidFill>
                  <a:schemeClr val="tx1"/>
                </a:solidFill>
                <a:effectLst/>
                <a:latin typeface="Arial" pitchFamily="34" charset="0"/>
                <a:ea typeface="宋体" pitchFamily="2" charset="-122"/>
              </a:endParaRPr>
            </a:p>
          </p:txBody>
        </p:sp>
      </p:grpSp>
      <p:sp>
        <p:nvSpPr>
          <p:cNvPr id="40" name="矩形 39"/>
          <p:cNvSpPr/>
          <p:nvPr/>
        </p:nvSpPr>
        <p:spPr>
          <a:xfrm>
            <a:off x="214282" y="571480"/>
            <a:ext cx="9358378" cy="646331"/>
          </a:xfrm>
          <a:prstGeom prst="rect">
            <a:avLst/>
          </a:prstGeom>
        </p:spPr>
        <p:txBody>
          <a:bodyPr wrap="square">
            <a:spAutoFit/>
          </a:bodyPr>
          <a:lstStyle/>
          <a:p>
            <a:r>
              <a:rPr lang="en-US" altLang="zh-CN" sz="3600" dirty="0" smtClean="0">
                <a:latin typeface="Arial" pitchFamily="34" charset="0"/>
                <a:ea typeface="宋体" pitchFamily="2" charset="-122"/>
              </a:rPr>
              <a:t>The   recombination   information   display</a:t>
            </a:r>
            <a:endParaRPr lang="zh-CN" altLang="en-US" sz="3600" dirty="0"/>
          </a:p>
        </p:txBody>
      </p:sp>
      <p:pic>
        <p:nvPicPr>
          <p:cNvPr id="2" name="Picture 2"/>
          <p:cNvPicPr>
            <a:picLocks noChangeAspect="1" noChangeArrowheads="1"/>
          </p:cNvPicPr>
          <p:nvPr/>
        </p:nvPicPr>
        <p:blipFill>
          <a:blip r:embed="rId2"/>
          <a:srcRect/>
          <a:stretch>
            <a:fillRect/>
          </a:stretch>
        </p:blipFill>
        <p:spPr bwMode="auto">
          <a:xfrm>
            <a:off x="400048" y="1928802"/>
            <a:ext cx="3886200" cy="4048125"/>
          </a:xfrm>
          <a:prstGeom prst="rect">
            <a:avLst/>
          </a:prstGeom>
          <a:noFill/>
          <a:ln w="9525">
            <a:noFill/>
            <a:miter lim="800000"/>
            <a:headEnd/>
            <a:tailEnd/>
          </a:ln>
          <a:effectLst/>
        </p:spPr>
      </p:pic>
      <p:cxnSp>
        <p:nvCxnSpPr>
          <p:cNvPr id="43" name="直接箭头连接符 42"/>
          <p:cNvCxnSpPr/>
          <p:nvPr/>
        </p:nvCxnSpPr>
        <p:spPr>
          <a:xfrm>
            <a:off x="4286248" y="2357430"/>
            <a:ext cx="1357322" cy="1588"/>
          </a:xfrm>
          <a:prstGeom prst="straightConnector1">
            <a:avLst/>
          </a:prstGeom>
          <a:ln>
            <a:tailEnd type="arrow"/>
          </a:ln>
        </p:spPr>
        <p:style>
          <a:lnRef idx="1">
            <a:schemeClr val="accent4"/>
          </a:lnRef>
          <a:fillRef idx="0">
            <a:schemeClr val="accent4"/>
          </a:fillRef>
          <a:effectRef idx="0">
            <a:schemeClr val="accent4"/>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571472" y="1714488"/>
            <a:ext cx="8070992"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6700" algn="l" defTabSz="914400" rtl="0" eaLnBrk="1" fontAlgn="base" latinLnBrk="0" hangingPunct="1">
              <a:lnSpc>
                <a:spcPct val="100000"/>
              </a:lnSpc>
              <a:spcBef>
                <a:spcPct val="0"/>
              </a:spcBef>
              <a:spcAft>
                <a:spcPct val="0"/>
              </a:spcAft>
              <a:buClrTx/>
              <a:buSzTx/>
              <a:buFontTx/>
              <a:buNone/>
              <a:tabLst/>
            </a:pPr>
            <a:r>
              <a:rPr kumimoji="0" 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现以下情况，该界面还会出现</a:t>
            </a:r>
            <a:r>
              <a:rPr kumimoji="0" lang="zh-CN" altLang="zh-CN" sz="2400" b="0" i="0" u="none" strike="noStrike" cap="none" normalizeH="0" baseline="0" dirty="0" smtClean="0">
                <a:ln>
                  <a:noFill/>
                </a:ln>
                <a:solidFill>
                  <a:srgbClr val="FF0000"/>
                </a:solidFill>
                <a:effectLst/>
                <a:latin typeface="Calibri" pitchFamily="34" charset="0"/>
                <a:ea typeface="宋体" pitchFamily="2" charset="-122"/>
                <a:cs typeface="宋体" pitchFamily="2" charset="-122"/>
              </a:rPr>
              <a:t>warning</a:t>
            </a:r>
            <a:r>
              <a:rPr kumimoji="0" lang="zh-CN" sz="2400" b="0" i="0" u="none" strike="noStrike" cap="none" normalizeH="0" baseline="0" dirty="0" smtClean="0">
                <a:ln>
                  <a:noFill/>
                </a:ln>
                <a:solidFill>
                  <a:srgbClr val="FF0000"/>
                </a:solidFill>
                <a:effectLst/>
                <a:latin typeface="Calibri" pitchFamily="34" charset="0"/>
                <a:ea typeface="宋体" pitchFamily="2" charset="-122"/>
                <a:cs typeface="宋体" pitchFamily="2" charset="-122"/>
              </a:rPr>
              <a:t>标示（红色）</a:t>
            </a:r>
            <a:r>
              <a:rPr kumimoji="0" 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a:t>
            </a:r>
            <a:endParaRPr kumimoji="0" lang="zh-CN" sz="2400" b="0" i="0" u="none" strike="noStrike" cap="none" normalizeH="0" baseline="0" dirty="0" smtClean="0">
              <a:ln>
                <a:noFill/>
              </a:ln>
              <a:solidFill>
                <a:schemeClr val="tx1"/>
              </a:solidFill>
              <a:effectLst/>
              <a:latin typeface="Arial" pitchFamily="34" charset="0"/>
              <a:ea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a:t>
            </a:r>
            <a:r>
              <a:rPr kumimoji="0" lang="zh-CN" alt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1</a:t>
            </a:r>
            <a:r>
              <a:rPr kumimoji="0" 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）在比对序列中只有一个可能为父母代毒株的序列</a:t>
            </a:r>
            <a:endParaRPr kumimoji="0" lang="zh-CN" sz="2400" b="0" i="0" u="none" strike="noStrike" cap="none" normalizeH="0" baseline="0" dirty="0" smtClean="0">
              <a:ln>
                <a:noFill/>
              </a:ln>
              <a:solidFill>
                <a:schemeClr val="tx1"/>
              </a:solidFill>
              <a:effectLst/>
              <a:latin typeface="Arial" pitchFamily="34" charset="0"/>
              <a:ea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a:t>
            </a:r>
            <a:r>
              <a:rPr kumimoji="0" lang="zh-CN" alt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2</a:t>
            </a:r>
            <a:r>
              <a:rPr kumimoji="0" 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）有可能</a:t>
            </a:r>
            <a:r>
              <a:rPr kumimoji="0" lang="zh-CN" alt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a:t>
            </a:r>
            <a:r>
              <a:rPr kumimoji="0" 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约</a:t>
            </a:r>
            <a:r>
              <a:rPr kumimoji="0" lang="zh-CN" alt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30%</a:t>
            </a:r>
            <a:r>
              <a:rPr kumimoji="0" 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或更大的可能</a:t>
            </a:r>
            <a:r>
              <a:rPr kumimoji="0" lang="zh-CN" alt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a:t>
            </a:r>
            <a:r>
              <a:rPr kumimoji="0" 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误认为重组序列</a:t>
            </a:r>
            <a:r>
              <a:rPr kumimoji="0" lang="zh-CN" alt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a:t>
            </a:r>
            <a:r>
              <a:rPr kumimoji="0" 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即实际上父母代的序列中的某个才是真正的重组毒株</a:t>
            </a:r>
            <a:r>
              <a:rPr kumimoji="0" lang="zh-CN" alt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a:t>
            </a:r>
            <a:r>
              <a:rPr kumimoji="0" 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如果是这样会在后面显示出实际上可能为重组毒株的父母代毒株的名字。</a:t>
            </a:r>
            <a:endParaRPr kumimoji="0" lang="zh-CN" sz="2400" b="0" i="0" u="none" strike="noStrike" cap="none" normalizeH="0" baseline="0" dirty="0" smtClean="0">
              <a:ln>
                <a:noFill/>
              </a:ln>
              <a:solidFill>
                <a:schemeClr val="tx1"/>
              </a:solidFill>
              <a:effectLst/>
              <a:latin typeface="Arial" pitchFamily="34" charset="0"/>
              <a:ea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a:t>
            </a:r>
            <a:r>
              <a:rPr kumimoji="0" lang="zh-CN" alt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3</a:t>
            </a:r>
            <a:r>
              <a:rPr kumimoji="0" 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）无法识别出一个或全部两个突变位点。</a:t>
            </a:r>
            <a:endParaRPr kumimoji="0" lang="zh-CN" sz="2400" b="0" i="0" u="none" strike="noStrike" cap="none" normalizeH="0" baseline="0" dirty="0" smtClean="0">
              <a:ln>
                <a:noFill/>
              </a:ln>
              <a:solidFill>
                <a:schemeClr val="tx1"/>
              </a:solidFill>
              <a:effectLst/>
              <a:latin typeface="Arial" pitchFamily="34" charset="0"/>
              <a:ea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a:t>
            </a:r>
            <a:r>
              <a:rPr kumimoji="0" lang="zh-CN" alt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4</a:t>
            </a:r>
            <a:r>
              <a:rPr kumimoji="0" 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）一个或两个突变位点是错位的。</a:t>
            </a:r>
            <a:endParaRPr kumimoji="0" lang="zh-CN" sz="2400" b="0" i="0" u="none" strike="noStrike" cap="none" normalizeH="0" baseline="0" dirty="0" smtClean="0">
              <a:ln>
                <a:noFill/>
              </a:ln>
              <a:solidFill>
                <a:schemeClr val="tx1"/>
              </a:solidFill>
              <a:effectLst/>
              <a:latin typeface="Arial" pitchFamily="34" charset="0"/>
              <a:ea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a:t>
            </a:r>
            <a:r>
              <a:rPr kumimoji="0" lang="zh-CN" alt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5</a:t>
            </a:r>
            <a:r>
              <a:rPr kumimoji="0" 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）重组信号微弱</a:t>
            </a:r>
            <a:endParaRPr kumimoji="0" lang="zh-CN" sz="2400" b="0" i="0" u="none" strike="noStrike" cap="none" normalizeH="0" baseline="0" dirty="0" smtClean="0">
              <a:ln>
                <a:noFill/>
              </a:ln>
              <a:solidFill>
                <a:schemeClr val="tx1"/>
              </a:solidFill>
              <a:effectLst/>
              <a:latin typeface="Arial" pitchFamily="34" charset="0"/>
              <a:ea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a:t>
            </a:r>
            <a:r>
              <a:rPr kumimoji="0" lang="zh-CN" alt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6</a:t>
            </a:r>
            <a:r>
              <a:rPr kumimoji="0" lang="zh-CN" sz="24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）如果复合信号可能是一个分析错误的人工制品。</a:t>
            </a:r>
            <a:endParaRPr kumimoji="0" lang="zh-CN" sz="2400" b="0" i="0" u="none" strike="noStrike" cap="none" normalizeH="0" baseline="0" dirty="0" smtClean="0">
              <a:ln>
                <a:noFill/>
              </a:ln>
              <a:solidFill>
                <a:schemeClr val="tx1"/>
              </a:solidFill>
              <a:effectLst/>
              <a:latin typeface="Arial" pitchFamily="34" charset="0"/>
              <a:ea typeface="宋体" pitchFamily="2"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ChangeAspect="1" noChangeArrowheads="1"/>
          </p:cNvPicPr>
          <p:nvPr/>
        </p:nvPicPr>
        <p:blipFill>
          <a:blip r:embed="rId2"/>
          <a:srcRect/>
          <a:stretch>
            <a:fillRect/>
          </a:stretch>
        </p:blipFill>
        <p:spPr bwMode="auto">
          <a:xfrm>
            <a:off x="857224" y="1071546"/>
            <a:ext cx="4076700" cy="4200525"/>
          </a:xfrm>
          <a:prstGeom prst="rect">
            <a:avLst/>
          </a:prstGeom>
          <a:noFill/>
          <a:ln w="9525">
            <a:noFill/>
            <a:miter lim="800000"/>
            <a:headEnd/>
            <a:tailEnd/>
          </a:ln>
          <a:effectLst/>
        </p:spPr>
      </p:pic>
      <p:sp>
        <p:nvSpPr>
          <p:cNvPr id="31747" name="Rectangle 3"/>
          <p:cNvSpPr>
            <a:spLocks noChangeArrowheads="1"/>
          </p:cNvSpPr>
          <p:nvPr/>
        </p:nvSpPr>
        <p:spPr bwMode="auto">
          <a:xfrm>
            <a:off x="5000628" y="1655754"/>
            <a:ext cx="4143372"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6700" algn="l" defTabSz="914400" rtl="0" eaLnBrk="1" fontAlgn="base" latinLnBrk="0" hangingPunct="1">
              <a:lnSpc>
                <a:spcPct val="100000"/>
              </a:lnSpc>
              <a:spcBef>
                <a:spcPct val="0"/>
              </a:spcBef>
              <a:spcAft>
                <a:spcPct val="0"/>
              </a:spcAft>
              <a:buClrTx/>
              <a:buSzTx/>
              <a:buFontTx/>
              <a:buNone/>
              <a:tabLst/>
            </a:pPr>
            <a:r>
              <a:rPr kumimoji="0" lang="en-ZA" altLang="zh-CN"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“confirmation table”</a:t>
            </a:r>
            <a:r>
              <a:rPr kumimoji="0" lang="zh-CN" altLang="en-ZA"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部分表明了用不同方法检测出发生该重组事件的毒株数和关于目前检测到的重组事件的符合程度</a:t>
            </a:r>
            <a:endParaRPr kumimoji="0" lang="zh-CN" altLang="en-ZA" b="0" i="0" u="none" strike="noStrike" cap="none" normalizeH="0" baseline="0" dirty="0" smtClean="0">
              <a:ln>
                <a:noFill/>
              </a:ln>
              <a:solidFill>
                <a:schemeClr val="tx1"/>
              </a:solidFill>
              <a:effectLst/>
              <a:latin typeface="Arial" pitchFamily="34" charset="0"/>
              <a:ea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en-ZA" altLang="zh-CN"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Confirmation table </a:t>
            </a:r>
            <a:r>
              <a:rPr kumimoji="0" lang="zh-CN" altLang="en-ZA"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下面是一个总结性的柱状图，对于</a:t>
            </a:r>
            <a:r>
              <a:rPr kumimoji="0" lang="en-ZA" altLang="zh-CN"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99%</a:t>
            </a:r>
            <a:r>
              <a:rPr kumimoji="0" lang="zh-CN" altLang="en-ZA"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的用户来说前三条柱状图代表的是有用的信息。柱状图下面的分数大于</a:t>
            </a:r>
            <a:r>
              <a:rPr kumimoji="0" lang="en-US" altLang="zh-CN"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60%</a:t>
            </a:r>
            <a:r>
              <a:rPr kumimoji="0" lang="zh-CN" altLang="en-US"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代表这该毒株几乎确定为重组毒株。大于</a:t>
            </a:r>
            <a:r>
              <a:rPr kumimoji="0" lang="en-US" altLang="zh-CN"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40%</a:t>
            </a:r>
            <a:r>
              <a:rPr kumimoji="0" lang="zh-CN" altLang="en-US"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小于</a:t>
            </a:r>
            <a:r>
              <a:rPr kumimoji="0" lang="en-US" altLang="zh-CN"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60%</a:t>
            </a:r>
            <a:r>
              <a:rPr kumimoji="0" lang="zh-CN" altLang="en-US"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的分数代表软件可能犯了错误，但也可能没有。小于</a:t>
            </a:r>
            <a:r>
              <a:rPr kumimoji="0" lang="en-US" altLang="zh-CN"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40%</a:t>
            </a:r>
            <a:r>
              <a:rPr kumimoji="0" lang="zh-CN" altLang="en-US"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表示该毒株很可能不是重组毒株。</a:t>
            </a:r>
            <a:endParaRPr kumimoji="0" lang="zh-CN" altLang="en-US" b="0" i="0" u="none" strike="noStrike" cap="none" normalizeH="0" baseline="0" dirty="0" smtClean="0">
              <a:ln>
                <a:noFill/>
              </a:ln>
              <a:solidFill>
                <a:schemeClr val="tx1"/>
              </a:solidFill>
              <a:effectLst/>
              <a:latin typeface="Arial" pitchFamily="34" charset="0"/>
              <a:ea typeface="宋体" pitchFamily="2"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642196" y="785794"/>
            <a:ext cx="8716150" cy="6065184"/>
            <a:chOff x="-857288" y="428604"/>
            <a:chExt cx="8716150" cy="6065184"/>
          </a:xfrm>
        </p:grpSpPr>
        <p:pic>
          <p:nvPicPr>
            <p:cNvPr id="2" name="Picture 2"/>
            <p:cNvPicPr>
              <a:picLocks noChangeAspect="1" noChangeArrowheads="1"/>
            </p:cNvPicPr>
            <p:nvPr/>
          </p:nvPicPr>
          <p:blipFill>
            <a:blip r:embed="rId2"/>
            <a:srcRect/>
            <a:stretch>
              <a:fillRect/>
            </a:stretch>
          </p:blipFill>
          <p:spPr bwMode="auto">
            <a:xfrm>
              <a:off x="-857288" y="1214422"/>
              <a:ext cx="4076700" cy="3181350"/>
            </a:xfrm>
            <a:prstGeom prst="rect">
              <a:avLst/>
            </a:prstGeom>
            <a:noFill/>
            <a:ln w="9525">
              <a:noFill/>
              <a:miter lim="800000"/>
              <a:headEnd/>
              <a:tailEnd/>
            </a:ln>
            <a:effectLst/>
          </p:spPr>
        </p:pic>
        <p:grpSp>
          <p:nvGrpSpPr>
            <p:cNvPr id="2050" name="Group 2"/>
            <p:cNvGrpSpPr>
              <a:grpSpLocks/>
            </p:cNvGrpSpPr>
            <p:nvPr/>
          </p:nvGrpSpPr>
          <p:grpSpPr bwMode="auto">
            <a:xfrm>
              <a:off x="-501462" y="428604"/>
              <a:ext cx="8360324" cy="6065184"/>
              <a:chOff x="160" y="2251"/>
              <a:chExt cx="2134" cy="2440"/>
            </a:xfrm>
          </p:grpSpPr>
          <p:grpSp>
            <p:nvGrpSpPr>
              <p:cNvPr id="2051" name="Group 3"/>
              <p:cNvGrpSpPr>
                <a:grpSpLocks/>
              </p:cNvGrpSpPr>
              <p:nvPr/>
            </p:nvGrpSpPr>
            <p:grpSpPr bwMode="auto">
              <a:xfrm>
                <a:off x="160" y="2251"/>
                <a:ext cx="1946" cy="1960"/>
                <a:chOff x="160" y="2251"/>
                <a:chExt cx="1946" cy="1960"/>
              </a:xfrm>
            </p:grpSpPr>
            <p:sp>
              <p:nvSpPr>
                <p:cNvPr id="2054" name="Text Box 6"/>
                <p:cNvSpPr txBox="1">
                  <a:spLocks noChangeArrowheads="1"/>
                </p:cNvSpPr>
                <p:nvPr/>
              </p:nvSpPr>
              <p:spPr bwMode="auto">
                <a:xfrm>
                  <a:off x="324" y="2251"/>
                  <a:ext cx="1782" cy="2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2800" b="0" i="0" u="none" strike="noStrike" cap="none" normalizeH="0" baseline="0" dirty="0" smtClean="0">
                      <a:ln>
                        <a:noFill/>
                      </a:ln>
                      <a:solidFill>
                        <a:srgbClr val="000000"/>
                      </a:solidFill>
                      <a:effectLst/>
                      <a:latin typeface="Arial" pitchFamily="34" charset="0"/>
                      <a:ea typeface="宋体" pitchFamily="2" charset="-122"/>
                    </a:rPr>
                    <a:t>The schematic sequence display</a:t>
                  </a:r>
                  <a:endParaRPr kumimoji="0" lang="zh-CN" altLang="zh-CN" sz="2800" b="0" i="0" u="none" strike="noStrike" cap="none" normalizeH="0" baseline="0" dirty="0" smtClean="0">
                    <a:ln>
                      <a:noFill/>
                    </a:ln>
                    <a:solidFill>
                      <a:schemeClr val="tx1"/>
                    </a:solidFill>
                    <a:effectLst/>
                    <a:latin typeface="Arial" pitchFamily="34" charset="0"/>
                    <a:ea typeface="宋体" pitchFamily="2" charset="-122"/>
                  </a:endParaRPr>
                </a:p>
              </p:txBody>
            </p:sp>
            <p:sp>
              <p:nvSpPr>
                <p:cNvPr id="2055" name="Line 7"/>
                <p:cNvSpPr>
                  <a:spLocks noChangeShapeType="1"/>
                </p:cNvSpPr>
                <p:nvPr/>
              </p:nvSpPr>
              <p:spPr bwMode="auto">
                <a:xfrm>
                  <a:off x="160" y="3803"/>
                  <a:ext cx="0" cy="258"/>
                </a:xfrm>
                <a:prstGeom prst="line">
                  <a:avLst/>
                </a:prstGeom>
                <a:noFill/>
                <a:ln w="9525">
                  <a:solidFill>
                    <a:srgbClr val="000000"/>
                  </a:solidFill>
                  <a:round/>
                  <a:headEnd type="oval" w="sm" len="sm"/>
                  <a:tailEnd type="none" w="sm" len="sm"/>
                </a:ln>
              </p:spPr>
              <p:txBody>
                <a:bodyPr vert="horz" wrap="square" lIns="91440" tIns="45720" rIns="91440" bIns="45720" numCol="1" anchor="t" anchorCtr="0" compatLnSpc="1">
                  <a:prstTxWarp prst="textNoShape">
                    <a:avLst/>
                  </a:prstTxWarp>
                </a:bodyPr>
                <a:lstStyle/>
                <a:p>
                  <a:endParaRPr lang="zh-CN" altLang="en-US" sz="1200"/>
                </a:p>
              </p:txBody>
            </p:sp>
            <p:sp>
              <p:nvSpPr>
                <p:cNvPr id="2056" name="Line 8"/>
                <p:cNvSpPr>
                  <a:spLocks noChangeShapeType="1"/>
                </p:cNvSpPr>
                <p:nvPr/>
              </p:nvSpPr>
              <p:spPr bwMode="auto">
                <a:xfrm>
                  <a:off x="160" y="4062"/>
                  <a:ext cx="1056"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200"/>
                </a:p>
              </p:txBody>
            </p:sp>
            <p:sp>
              <p:nvSpPr>
                <p:cNvPr id="2057" name="Text Box 9"/>
                <p:cNvSpPr txBox="1">
                  <a:spLocks noChangeArrowheads="1"/>
                </p:cNvSpPr>
                <p:nvPr/>
              </p:nvSpPr>
              <p:spPr bwMode="auto">
                <a:xfrm>
                  <a:off x="1728" y="4080"/>
                  <a:ext cx="149" cy="131"/>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chemeClr val="tx1"/>
                    </a:solidFill>
                    <a:effectLst/>
                    <a:latin typeface="Arial" pitchFamily="34" charset="0"/>
                    <a:ea typeface="宋体" pitchFamily="2" charset="-122"/>
                  </a:endParaRPr>
                </a:p>
              </p:txBody>
            </p:sp>
            <p:sp>
              <p:nvSpPr>
                <p:cNvPr id="2058" name="Text Box 10"/>
                <p:cNvSpPr txBox="1">
                  <a:spLocks noChangeArrowheads="1"/>
                </p:cNvSpPr>
                <p:nvPr/>
              </p:nvSpPr>
              <p:spPr bwMode="auto">
                <a:xfrm>
                  <a:off x="1200" y="4004"/>
                  <a:ext cx="475" cy="205"/>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宋体" pitchFamily="2" charset="-122"/>
                    </a:rPr>
                    <a:t>Current view</a:t>
                  </a:r>
                  <a:endParaRPr kumimoji="0" lang="zh-CN" altLang="zh-CN" sz="1200" b="0" i="0" u="none" strike="noStrike" cap="none" normalizeH="0" baseline="0" dirty="0" smtClean="0">
                    <a:ln>
                      <a:noFill/>
                    </a:ln>
                    <a:solidFill>
                      <a:schemeClr val="tx1"/>
                    </a:solidFill>
                    <a:effectLst/>
                    <a:latin typeface="Arial" pitchFamily="34" charset="0"/>
                    <a:ea typeface="宋体" pitchFamily="2" charset="-122"/>
                  </a:endParaRPr>
                </a:p>
              </p:txBody>
            </p:sp>
            <p:sp>
              <p:nvSpPr>
                <p:cNvPr id="2059" name="Line 11"/>
                <p:cNvSpPr>
                  <a:spLocks noChangeShapeType="1"/>
                </p:cNvSpPr>
                <p:nvPr/>
              </p:nvSpPr>
              <p:spPr bwMode="auto">
                <a:xfrm>
                  <a:off x="342" y="3832"/>
                  <a:ext cx="1" cy="67"/>
                </a:xfrm>
                <a:prstGeom prst="line">
                  <a:avLst/>
                </a:prstGeom>
                <a:noFill/>
                <a:ln w="9525">
                  <a:solidFill>
                    <a:srgbClr val="000000"/>
                  </a:solidFill>
                  <a:round/>
                  <a:headEnd type="oval" w="sm" len="sm"/>
                  <a:tailEnd type="none" w="sm" len="sm"/>
                </a:ln>
              </p:spPr>
              <p:txBody>
                <a:bodyPr vert="horz" wrap="square" lIns="91440" tIns="45720" rIns="91440" bIns="45720" numCol="1" anchor="t" anchorCtr="0" compatLnSpc="1">
                  <a:prstTxWarp prst="textNoShape">
                    <a:avLst/>
                  </a:prstTxWarp>
                </a:bodyPr>
                <a:lstStyle/>
                <a:p>
                  <a:endParaRPr lang="zh-CN" altLang="en-US" sz="1200"/>
                </a:p>
              </p:txBody>
            </p:sp>
            <p:sp>
              <p:nvSpPr>
                <p:cNvPr id="2060" name="Line 12"/>
                <p:cNvSpPr>
                  <a:spLocks noChangeShapeType="1"/>
                </p:cNvSpPr>
                <p:nvPr/>
              </p:nvSpPr>
              <p:spPr bwMode="auto">
                <a:xfrm flipV="1">
                  <a:off x="343" y="3889"/>
                  <a:ext cx="813" cy="3"/>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200"/>
                </a:p>
              </p:txBody>
            </p:sp>
            <p:sp>
              <p:nvSpPr>
                <p:cNvPr id="2061" name="Text Box 13"/>
                <p:cNvSpPr txBox="1">
                  <a:spLocks noChangeArrowheads="1"/>
                </p:cNvSpPr>
                <p:nvPr/>
              </p:nvSpPr>
              <p:spPr bwMode="auto">
                <a:xfrm>
                  <a:off x="1144" y="3832"/>
                  <a:ext cx="657" cy="279"/>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宋体" pitchFamily="2" charset="-122"/>
                    </a:rPr>
                    <a:t>Cycle through</a:t>
                  </a:r>
                  <a:r>
                    <a:rPr kumimoji="0" lang="en-US" altLang="zh-CN" sz="1200" b="0" i="0" u="none" strike="noStrike" cap="none" normalizeH="0" dirty="0" smtClean="0">
                      <a:ln>
                        <a:noFill/>
                      </a:ln>
                      <a:solidFill>
                        <a:srgbClr val="000000"/>
                      </a:solidFill>
                      <a:effectLst/>
                      <a:latin typeface="Arial" pitchFamily="34" charset="0"/>
                      <a:ea typeface="宋体" pitchFamily="2" charset="-122"/>
                    </a:rPr>
                    <a:t> </a:t>
                  </a:r>
                  <a:r>
                    <a:rPr kumimoji="0" lang="en-US" altLang="zh-CN" sz="1200" b="0" i="0" u="none" strike="noStrike" cap="none" normalizeH="0" baseline="0" dirty="0" smtClean="0">
                      <a:ln>
                        <a:noFill/>
                      </a:ln>
                      <a:solidFill>
                        <a:srgbClr val="000000"/>
                      </a:solidFill>
                      <a:effectLst/>
                      <a:latin typeface="Arial" pitchFamily="34" charset="0"/>
                      <a:ea typeface="宋体" pitchFamily="2" charset="-122"/>
                    </a:rPr>
                    <a:t>display options</a:t>
                  </a:r>
                </a:p>
                <a:p>
                  <a:pPr marL="0" marR="0" lvl="0" indent="0" algn="just" defTabSz="914400" rtl="0" eaLnBrk="1" fontAlgn="base" latinLnBrk="0" hangingPunct="1">
                    <a:lnSpc>
                      <a:spcPct val="100000"/>
                    </a:lnSpc>
                    <a:spcBef>
                      <a:spcPct val="0"/>
                    </a:spcBef>
                    <a:spcAft>
                      <a:spcPct val="0"/>
                    </a:spcAft>
                    <a:buClrTx/>
                    <a:buSzTx/>
                    <a:buFontTx/>
                    <a:buNone/>
                    <a:tabLst/>
                  </a:pPr>
                  <a:r>
                    <a:rPr lang="en-US" altLang="zh-CN" sz="1200" dirty="0" smtClean="0">
                      <a:solidFill>
                        <a:srgbClr val="000000"/>
                      </a:solidFill>
                      <a:latin typeface="Arial" pitchFamily="34" charset="0"/>
                      <a:ea typeface="宋体" pitchFamily="2" charset="-122"/>
                    </a:rPr>
                    <a:t>   </a:t>
                  </a:r>
                  <a:r>
                    <a:rPr lang="zh-CN" altLang="en-US" sz="1200" dirty="0" smtClean="0">
                      <a:solidFill>
                        <a:srgbClr val="000000"/>
                      </a:solidFill>
                      <a:latin typeface="Arial" pitchFamily="34" charset="0"/>
                      <a:ea typeface="宋体" pitchFamily="2" charset="-122"/>
                    </a:rPr>
                    <a:t>改变视图颜色</a:t>
                  </a:r>
                  <a:endParaRPr kumimoji="0" lang="zh-CN" altLang="zh-CN" sz="1200" b="0" i="0" u="none" strike="noStrike" cap="none" normalizeH="0" baseline="0" dirty="0" smtClean="0">
                    <a:ln>
                      <a:noFill/>
                    </a:ln>
                    <a:solidFill>
                      <a:schemeClr val="tx1"/>
                    </a:solidFill>
                    <a:effectLst/>
                    <a:latin typeface="Arial" pitchFamily="34" charset="0"/>
                    <a:ea typeface="宋体" pitchFamily="2" charset="-122"/>
                  </a:endParaRPr>
                </a:p>
              </p:txBody>
            </p:sp>
            <p:sp>
              <p:nvSpPr>
                <p:cNvPr id="2064" name="Text Box 16"/>
                <p:cNvSpPr txBox="1">
                  <a:spLocks noChangeArrowheads="1"/>
                </p:cNvSpPr>
                <p:nvPr/>
              </p:nvSpPr>
              <p:spPr bwMode="auto">
                <a:xfrm>
                  <a:off x="1728" y="3696"/>
                  <a:ext cx="149" cy="131"/>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chemeClr val="tx1"/>
                    </a:solidFill>
                    <a:effectLst/>
                    <a:latin typeface="Arial" pitchFamily="34" charset="0"/>
                    <a:ea typeface="宋体" pitchFamily="2" charset="-122"/>
                  </a:endParaRPr>
                </a:p>
              </p:txBody>
            </p:sp>
            <p:sp>
              <p:nvSpPr>
                <p:cNvPr id="2066" name="Line 18"/>
                <p:cNvSpPr>
                  <a:spLocks noChangeShapeType="1"/>
                </p:cNvSpPr>
                <p:nvPr/>
              </p:nvSpPr>
              <p:spPr bwMode="auto">
                <a:xfrm flipH="1">
                  <a:off x="726" y="3314"/>
                  <a:ext cx="240" cy="0"/>
                </a:xfrm>
                <a:prstGeom prst="line">
                  <a:avLst/>
                </a:prstGeom>
                <a:noFill/>
                <a:ln w="9525">
                  <a:solidFill>
                    <a:srgbClr val="000000"/>
                  </a:solidFill>
                  <a:round/>
                  <a:headEnd type="none" w="sm" len="sm"/>
                  <a:tailEnd type="triangle" w="sm" len="sm"/>
                </a:ln>
              </p:spPr>
              <p:txBody>
                <a:bodyPr vert="horz" wrap="square" lIns="91440" tIns="45720" rIns="91440" bIns="45720" numCol="1" anchor="t" anchorCtr="0" compatLnSpc="1">
                  <a:prstTxWarp prst="textNoShape">
                    <a:avLst/>
                  </a:prstTxWarp>
                </a:bodyPr>
                <a:lstStyle/>
                <a:p>
                  <a:endParaRPr lang="zh-CN" altLang="en-US" sz="1200"/>
                </a:p>
              </p:txBody>
            </p:sp>
            <p:sp>
              <p:nvSpPr>
                <p:cNvPr id="2068" name="Line 20"/>
                <p:cNvSpPr>
                  <a:spLocks noChangeShapeType="1"/>
                </p:cNvSpPr>
                <p:nvPr/>
              </p:nvSpPr>
              <p:spPr bwMode="auto">
                <a:xfrm flipH="1">
                  <a:off x="726" y="3171"/>
                  <a:ext cx="240" cy="0"/>
                </a:xfrm>
                <a:prstGeom prst="line">
                  <a:avLst/>
                </a:prstGeom>
                <a:noFill/>
                <a:ln w="9525">
                  <a:solidFill>
                    <a:srgbClr val="000000"/>
                  </a:solidFill>
                  <a:round/>
                  <a:headEnd type="none" w="sm" len="sm"/>
                  <a:tailEnd type="triangle" w="sm" len="sm"/>
                </a:ln>
              </p:spPr>
              <p:txBody>
                <a:bodyPr vert="horz" wrap="square" lIns="91440" tIns="45720" rIns="91440" bIns="45720" numCol="1" anchor="t" anchorCtr="0" compatLnSpc="1">
                  <a:prstTxWarp prst="textNoShape">
                    <a:avLst/>
                  </a:prstTxWarp>
                </a:bodyPr>
                <a:lstStyle/>
                <a:p>
                  <a:endParaRPr lang="zh-CN" altLang="en-US" sz="1200"/>
                </a:p>
              </p:txBody>
            </p:sp>
            <p:sp>
              <p:nvSpPr>
                <p:cNvPr id="2069" name="Text Box 21"/>
                <p:cNvSpPr txBox="1">
                  <a:spLocks noChangeArrowheads="1"/>
                </p:cNvSpPr>
                <p:nvPr/>
              </p:nvSpPr>
              <p:spPr bwMode="auto">
                <a:xfrm>
                  <a:off x="1346" y="3164"/>
                  <a:ext cx="492" cy="352"/>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宋体" pitchFamily="2" charset="-122"/>
                    </a:rPr>
                    <a:t>Recombinant </a:t>
                  </a:r>
                  <a:r>
                    <a:rPr kumimoji="0" lang="en-US" altLang="zh-CN" sz="1200" b="0" i="0" u="none" strike="noStrike" cap="none" normalizeH="0" dirty="0" smtClean="0">
                      <a:ln>
                        <a:noFill/>
                      </a:ln>
                      <a:solidFill>
                        <a:srgbClr val="000000"/>
                      </a:solidFill>
                      <a:effectLst/>
                      <a:latin typeface="Arial" pitchFamily="34" charset="0"/>
                      <a:ea typeface="宋体" pitchFamily="2" charset="-122"/>
                    </a:rPr>
                    <a:t> </a:t>
                  </a:r>
                  <a:r>
                    <a:rPr kumimoji="0" lang="en-US" altLang="zh-CN" sz="1200" b="0" i="0" u="none" strike="noStrike" cap="none" normalizeH="0" baseline="0" dirty="0" smtClean="0">
                      <a:ln>
                        <a:noFill/>
                      </a:ln>
                      <a:solidFill>
                        <a:srgbClr val="000000"/>
                      </a:solidFill>
                      <a:effectLst/>
                      <a:latin typeface="Arial" pitchFamily="34" charset="0"/>
                      <a:ea typeface="宋体" pitchFamily="2" charset="-122"/>
                    </a:rPr>
                    <a:t>region</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宋体" pitchFamily="2" charset="-122"/>
                    </a:rPr>
                    <a:t> </a:t>
                  </a:r>
                  <a:r>
                    <a:rPr kumimoji="0" lang="zh-CN" altLang="en-US" sz="1200" b="0" i="0" u="none" strike="noStrike" cap="none" normalizeH="0" baseline="0" dirty="0" smtClean="0">
                      <a:ln>
                        <a:noFill/>
                      </a:ln>
                      <a:solidFill>
                        <a:srgbClr val="000000"/>
                      </a:solidFill>
                      <a:effectLst/>
                      <a:latin typeface="Arial" pitchFamily="34" charset="0"/>
                      <a:ea typeface="宋体" pitchFamily="2" charset="-122"/>
                    </a:rPr>
                    <a:t>重组区域</a:t>
                  </a:r>
                  <a:endParaRPr kumimoji="0" lang="en-US" altLang="zh-CN" sz="1200" b="0" i="0" u="none" strike="noStrike" cap="none" normalizeH="0" baseline="0" dirty="0" smtClean="0">
                    <a:ln>
                      <a:noFill/>
                    </a:ln>
                    <a:solidFill>
                      <a:srgbClr val="000000"/>
                    </a:solidFill>
                    <a:effectLst/>
                    <a:latin typeface="Arial" pitchFamily="34" charset="0"/>
                    <a:ea typeface="宋体" pitchFamily="2" charset="-122"/>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chemeClr val="tx1"/>
                    </a:solidFill>
                    <a:effectLst/>
                    <a:latin typeface="Arial" pitchFamily="34" charset="0"/>
                    <a:ea typeface="宋体" pitchFamily="2" charset="-122"/>
                  </a:endParaRPr>
                </a:p>
              </p:txBody>
            </p:sp>
            <p:sp>
              <p:nvSpPr>
                <p:cNvPr id="2070" name="Line 22"/>
                <p:cNvSpPr>
                  <a:spLocks noChangeShapeType="1"/>
                </p:cNvSpPr>
                <p:nvPr/>
              </p:nvSpPr>
              <p:spPr bwMode="auto">
                <a:xfrm flipH="1">
                  <a:off x="999" y="3113"/>
                  <a:ext cx="288" cy="0"/>
                </a:xfrm>
                <a:prstGeom prst="line">
                  <a:avLst/>
                </a:prstGeom>
                <a:noFill/>
                <a:ln w="9525">
                  <a:solidFill>
                    <a:srgbClr val="000000"/>
                  </a:solidFill>
                  <a:round/>
                  <a:headEnd type="none" w="sm" len="sm"/>
                  <a:tailEnd type="oval" w="sm" len="sm"/>
                </a:ln>
              </p:spPr>
              <p:txBody>
                <a:bodyPr vert="horz" wrap="square" lIns="91440" tIns="45720" rIns="91440" bIns="45720" numCol="1" anchor="t" anchorCtr="0" compatLnSpc="1">
                  <a:prstTxWarp prst="textNoShape">
                    <a:avLst/>
                  </a:prstTxWarp>
                </a:bodyPr>
                <a:lstStyle/>
                <a:p>
                  <a:endParaRPr lang="zh-CN" altLang="en-US" sz="1200"/>
                </a:p>
              </p:txBody>
            </p:sp>
            <p:sp>
              <p:nvSpPr>
                <p:cNvPr id="2071" name="Text Box 23"/>
                <p:cNvSpPr txBox="1">
                  <a:spLocks noChangeArrowheads="1"/>
                </p:cNvSpPr>
                <p:nvPr/>
              </p:nvSpPr>
              <p:spPr bwMode="auto">
                <a:xfrm>
                  <a:off x="1273" y="3065"/>
                  <a:ext cx="693" cy="278"/>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宋体" pitchFamily="2" charset="-122"/>
                    </a:rPr>
                    <a:t>Background </a:t>
                  </a:r>
                  <a:r>
                    <a:rPr kumimoji="0" lang="en-US" altLang="zh-CN" sz="1200" b="0" i="0" u="none" strike="noStrike" cap="none" normalizeH="0" dirty="0" smtClean="0">
                      <a:ln>
                        <a:noFill/>
                      </a:ln>
                      <a:solidFill>
                        <a:srgbClr val="000000"/>
                      </a:solidFill>
                      <a:effectLst/>
                      <a:latin typeface="Arial" pitchFamily="34" charset="0"/>
                      <a:ea typeface="宋体" pitchFamily="2" charset="-122"/>
                    </a:rPr>
                    <a:t> </a:t>
                  </a:r>
                  <a:r>
                    <a:rPr kumimoji="0" lang="en-US" altLang="zh-CN" sz="1200" b="0" i="0" u="none" strike="noStrike" cap="none" normalizeH="0" baseline="0" dirty="0" smtClean="0">
                      <a:ln>
                        <a:noFill/>
                      </a:ln>
                      <a:solidFill>
                        <a:srgbClr val="000000"/>
                      </a:solidFill>
                      <a:effectLst/>
                      <a:latin typeface="Arial" pitchFamily="34" charset="0"/>
                      <a:ea typeface="宋体" pitchFamily="2" charset="-122"/>
                    </a:rPr>
                    <a:t>sequence  </a:t>
                  </a:r>
                  <a:r>
                    <a:rPr kumimoji="0" lang="zh-CN" altLang="en-US" sz="1200" b="0" i="0" u="none" strike="noStrike" cap="none" normalizeH="0" baseline="0" dirty="0" smtClean="0">
                      <a:ln>
                        <a:noFill/>
                      </a:ln>
                      <a:solidFill>
                        <a:srgbClr val="000000"/>
                      </a:solidFill>
                      <a:effectLst/>
                      <a:latin typeface="Arial" pitchFamily="34" charset="0"/>
                      <a:ea typeface="宋体" pitchFamily="2" charset="-122"/>
                    </a:rPr>
                    <a:t>背景序列</a:t>
                  </a:r>
                  <a:endParaRPr kumimoji="0" lang="zh-CN" altLang="zh-CN" sz="1200" b="0" i="0" u="none" strike="noStrike" cap="none" normalizeH="0" baseline="0" dirty="0" smtClean="0">
                    <a:ln>
                      <a:noFill/>
                    </a:ln>
                    <a:solidFill>
                      <a:schemeClr val="tx1"/>
                    </a:solidFill>
                    <a:effectLst/>
                    <a:latin typeface="Arial" pitchFamily="34" charset="0"/>
                    <a:ea typeface="宋体" pitchFamily="2" charset="-122"/>
                  </a:endParaRPr>
                </a:p>
              </p:txBody>
            </p:sp>
            <p:sp>
              <p:nvSpPr>
                <p:cNvPr id="2072" name="Line 24"/>
                <p:cNvSpPr>
                  <a:spLocks noChangeShapeType="1"/>
                </p:cNvSpPr>
                <p:nvPr/>
              </p:nvSpPr>
              <p:spPr bwMode="auto">
                <a:xfrm>
                  <a:off x="963" y="3228"/>
                  <a:ext cx="384"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200"/>
                </a:p>
              </p:txBody>
            </p:sp>
          </p:grpSp>
          <p:sp>
            <p:nvSpPr>
              <p:cNvPr id="2073" name="Rectangle 25"/>
              <p:cNvSpPr>
                <a:spLocks noChangeArrowheads="1"/>
              </p:cNvSpPr>
              <p:nvPr/>
            </p:nvSpPr>
            <p:spPr bwMode="auto">
              <a:xfrm>
                <a:off x="288" y="4464"/>
                <a:ext cx="2006" cy="227"/>
              </a:xfrm>
              <a:prstGeom prst="rect">
                <a:avLst/>
              </a:prstGeom>
              <a:solidFill>
                <a:srgbClr val="FFFFFF"/>
              </a:solidFill>
              <a:ln w="9525">
                <a:noFill/>
                <a:miter lim="800000"/>
                <a:headEnd type="none" w="sm" len="sm"/>
                <a:tailEnd type="none" w="sm" len="sm"/>
              </a:ln>
            </p:spPr>
            <p:txBody>
              <a:bodyPr vert="horz" wrap="square" lIns="91440" tIns="45720" rIns="91440" bIns="45720" numCol="1" anchor="ctr" anchorCtr="0" compatLnSpc="1">
                <a:prstTxWarp prst="textNoShape">
                  <a:avLst/>
                </a:prstTxWarp>
              </a:bodyPr>
              <a:lstStyle/>
              <a:p>
                <a:endParaRPr lang="zh-CN" altLang="en-US" sz="1200"/>
              </a:p>
            </p:txBody>
          </p:sp>
        </p:grpSp>
      </p:grpSp>
      <p:cxnSp>
        <p:nvCxnSpPr>
          <p:cNvPr id="28" name="直接连接符 27"/>
          <p:cNvCxnSpPr>
            <a:stCxn id="2068" idx="0"/>
          </p:cNvCxnSpPr>
          <p:nvPr/>
        </p:nvCxnSpPr>
        <p:spPr>
          <a:xfrm rot="5400000">
            <a:off x="3969838" y="3244631"/>
            <a:ext cx="357190" cy="11549"/>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p:cNvSpPr txBox="1"/>
          <p:nvPr/>
        </p:nvSpPr>
        <p:spPr>
          <a:xfrm>
            <a:off x="6929454" y="2571744"/>
            <a:ext cx="2214546" cy="646331"/>
          </a:xfrm>
          <a:prstGeom prst="rect">
            <a:avLst/>
          </a:prstGeom>
          <a:noFill/>
        </p:spPr>
        <p:txBody>
          <a:bodyPr wrap="square" rtlCol="0">
            <a:spAutoFit/>
          </a:bodyPr>
          <a:lstStyle/>
          <a:p>
            <a:r>
              <a:rPr lang="zh-CN" altLang="en-US" dirty="0" smtClean="0"/>
              <a:t>主要亲本与重组</a:t>
            </a:r>
            <a:endParaRPr lang="en-US" altLang="zh-CN" dirty="0" smtClean="0"/>
          </a:p>
          <a:p>
            <a:r>
              <a:rPr lang="zh-CN" altLang="en-US" dirty="0" smtClean="0"/>
              <a:t>序列的同源性</a:t>
            </a:r>
            <a:endParaRPr lang="zh-CN" altLang="en-US" dirty="0"/>
          </a:p>
        </p:txBody>
      </p:sp>
      <p:grpSp>
        <p:nvGrpSpPr>
          <p:cNvPr id="24" name="组合 23"/>
          <p:cNvGrpSpPr/>
          <p:nvPr/>
        </p:nvGrpSpPr>
        <p:grpSpPr>
          <a:xfrm>
            <a:off x="214282" y="1500174"/>
            <a:ext cx="8715436" cy="3714776"/>
            <a:chOff x="1428728" y="1500174"/>
            <a:chExt cx="8715436" cy="3714776"/>
          </a:xfrm>
        </p:grpSpPr>
        <p:pic>
          <p:nvPicPr>
            <p:cNvPr id="2" name="图片 1"/>
            <p:cNvPicPr/>
            <p:nvPr/>
          </p:nvPicPr>
          <p:blipFill>
            <a:blip r:embed="rId2"/>
            <a:srcRect/>
            <a:stretch>
              <a:fillRect/>
            </a:stretch>
          </p:blipFill>
          <p:spPr bwMode="auto">
            <a:xfrm>
              <a:off x="1428728" y="2285992"/>
              <a:ext cx="6072230" cy="2928958"/>
            </a:xfrm>
            <a:prstGeom prst="rect">
              <a:avLst/>
            </a:prstGeom>
            <a:noFill/>
            <a:ln w="9525">
              <a:noFill/>
              <a:miter lim="800000"/>
              <a:headEnd/>
              <a:tailEnd/>
            </a:ln>
          </p:spPr>
        </p:pic>
        <p:cxnSp>
          <p:nvCxnSpPr>
            <p:cNvPr id="9" name="直接箭头连接符 8"/>
            <p:cNvCxnSpPr/>
            <p:nvPr/>
          </p:nvCxnSpPr>
          <p:spPr>
            <a:xfrm rot="5400000">
              <a:off x="4179091" y="1964521"/>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直接连接符 10"/>
            <p:cNvCxnSpPr/>
            <p:nvPr/>
          </p:nvCxnSpPr>
          <p:spPr>
            <a:xfrm>
              <a:off x="4429124" y="1714488"/>
              <a:ext cx="3000396" cy="1588"/>
            </a:xfrm>
            <a:prstGeom prst="line">
              <a:avLst/>
            </a:prstGeom>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7500958" y="1500174"/>
              <a:ext cx="1857388" cy="369332"/>
            </a:xfrm>
            <a:prstGeom prst="rect">
              <a:avLst/>
            </a:prstGeom>
            <a:noFill/>
          </p:spPr>
          <p:txBody>
            <a:bodyPr wrap="square" rtlCol="0">
              <a:spAutoFit/>
            </a:bodyPr>
            <a:lstStyle/>
            <a:p>
              <a:r>
                <a:rPr lang="zh-CN" altLang="en-US" dirty="0" smtClean="0"/>
                <a:t>潜在的重组区域</a:t>
              </a:r>
              <a:endParaRPr lang="zh-CN" altLang="en-US" dirty="0"/>
            </a:p>
          </p:txBody>
        </p:sp>
        <p:cxnSp>
          <p:nvCxnSpPr>
            <p:cNvPr id="16" name="直接箭头连接符 15"/>
            <p:cNvCxnSpPr/>
            <p:nvPr/>
          </p:nvCxnSpPr>
          <p:spPr>
            <a:xfrm rot="10800000">
              <a:off x="4857752" y="2500307"/>
              <a:ext cx="328614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7" name="TextBox 16"/>
            <p:cNvSpPr txBox="1"/>
            <p:nvPr/>
          </p:nvSpPr>
          <p:spPr>
            <a:xfrm>
              <a:off x="8215338" y="2285992"/>
              <a:ext cx="1428760" cy="369332"/>
            </a:xfrm>
            <a:prstGeom prst="rect">
              <a:avLst/>
            </a:prstGeom>
            <a:noFill/>
          </p:spPr>
          <p:txBody>
            <a:bodyPr wrap="square" rtlCol="0">
              <a:spAutoFit/>
            </a:bodyPr>
            <a:lstStyle/>
            <a:p>
              <a:r>
                <a:rPr lang="en-US" altLang="zh-CN" dirty="0" smtClean="0"/>
                <a:t>P-value</a:t>
              </a:r>
              <a:endParaRPr lang="zh-CN" altLang="en-US" dirty="0"/>
            </a:p>
          </p:txBody>
        </p:sp>
        <p:cxnSp>
          <p:nvCxnSpPr>
            <p:cNvPr id="18" name="直接箭头连接符 17"/>
            <p:cNvCxnSpPr/>
            <p:nvPr/>
          </p:nvCxnSpPr>
          <p:spPr>
            <a:xfrm rot="10800000">
              <a:off x="4857752" y="3355974"/>
              <a:ext cx="328614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9" name="TextBox 18"/>
            <p:cNvSpPr txBox="1"/>
            <p:nvPr/>
          </p:nvSpPr>
          <p:spPr>
            <a:xfrm>
              <a:off x="8215338" y="3211297"/>
              <a:ext cx="1928826" cy="646331"/>
            </a:xfrm>
            <a:prstGeom prst="rect">
              <a:avLst/>
            </a:prstGeom>
            <a:noFill/>
          </p:spPr>
          <p:txBody>
            <a:bodyPr wrap="square" rtlCol="0">
              <a:spAutoFit/>
            </a:bodyPr>
            <a:lstStyle/>
            <a:p>
              <a:r>
                <a:rPr lang="zh-CN" altLang="en-US" dirty="0" smtClean="0"/>
                <a:t>次要亲本与重组序列的同源性</a:t>
              </a:r>
              <a:endParaRPr lang="zh-CN" altLang="en-US" dirty="0"/>
            </a:p>
          </p:txBody>
        </p:sp>
        <p:cxnSp>
          <p:nvCxnSpPr>
            <p:cNvPr id="20" name="直接箭头连接符 19"/>
            <p:cNvCxnSpPr/>
            <p:nvPr/>
          </p:nvCxnSpPr>
          <p:spPr>
            <a:xfrm rot="10800000">
              <a:off x="5286380" y="3000372"/>
              <a:ext cx="292895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直接箭头连接符 21"/>
            <p:cNvCxnSpPr/>
            <p:nvPr/>
          </p:nvCxnSpPr>
          <p:spPr>
            <a:xfrm rot="10800000">
              <a:off x="5429256" y="4213230"/>
              <a:ext cx="271464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
        <p:nvSpPr>
          <p:cNvPr id="23" name="TextBox 22"/>
          <p:cNvSpPr txBox="1"/>
          <p:nvPr/>
        </p:nvSpPr>
        <p:spPr>
          <a:xfrm>
            <a:off x="6858016" y="4000504"/>
            <a:ext cx="3571900" cy="646331"/>
          </a:xfrm>
          <a:prstGeom prst="rect">
            <a:avLst/>
          </a:prstGeom>
          <a:noFill/>
        </p:spPr>
        <p:txBody>
          <a:bodyPr wrap="square" rtlCol="0">
            <a:spAutoFit/>
          </a:bodyPr>
          <a:lstStyle/>
          <a:p>
            <a:r>
              <a:rPr lang="zh-CN" altLang="en-US" dirty="0" smtClean="0"/>
              <a:t>主要亲本与次要亲本</a:t>
            </a:r>
            <a:endParaRPr lang="en-US" altLang="zh-CN" dirty="0" smtClean="0"/>
          </a:p>
          <a:p>
            <a:r>
              <a:rPr lang="zh-CN" altLang="en-US" dirty="0" smtClean="0"/>
              <a:t>的同源性</a:t>
            </a:r>
            <a:endParaRPr lang="zh-CN" altLang="en-US" dirty="0"/>
          </a:p>
        </p:txBody>
      </p:sp>
      <p:sp>
        <p:nvSpPr>
          <p:cNvPr id="4097" name="Rectangle 1"/>
          <p:cNvSpPr>
            <a:spLocks noChangeArrowheads="1"/>
          </p:cNvSpPr>
          <p:nvPr/>
        </p:nvSpPr>
        <p:spPr bwMode="auto">
          <a:xfrm>
            <a:off x="2542386" y="0"/>
            <a:ext cx="3529812"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66700" algn="ctr" defTabSz="914400" rtl="0" eaLnBrk="1" fontAlgn="base" latinLnBrk="0" hangingPunct="1">
              <a:lnSpc>
                <a:spcPct val="100000"/>
              </a:lnSpc>
              <a:spcBef>
                <a:spcPct val="0"/>
              </a:spcBef>
              <a:spcAft>
                <a:spcPct val="0"/>
              </a:spcAft>
              <a:buClrTx/>
              <a:buSzTx/>
              <a:buFontTx/>
              <a:buNone/>
              <a:tabLst/>
            </a:pPr>
            <a:r>
              <a:rPr kumimoji="0" lang="en-ZA" altLang="zh-CN" sz="36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The Plot Display</a:t>
            </a:r>
            <a:endParaRPr kumimoji="0" lang="en-ZA" altLang="zh-CN" sz="3600" b="0" i="0" u="none" strike="noStrike" cap="none" normalizeH="0" baseline="0" dirty="0" smtClean="0">
              <a:ln>
                <a:noFill/>
              </a:ln>
              <a:solidFill>
                <a:schemeClr val="tx1"/>
              </a:solidFill>
              <a:effectLst/>
              <a:latin typeface="Arial" pitchFamily="34" charset="0"/>
              <a:ea typeface="宋体" pitchFamily="2"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p:nvPr/>
        </p:nvPicPr>
        <p:blipFill>
          <a:blip r:embed="rId2"/>
          <a:srcRect/>
          <a:stretch>
            <a:fillRect/>
          </a:stretch>
        </p:blipFill>
        <p:spPr bwMode="auto">
          <a:xfrm>
            <a:off x="1506217" y="2205443"/>
            <a:ext cx="6137617" cy="300950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552450" y="1890713"/>
            <a:ext cx="8039100" cy="30765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6" name="Group 2"/>
          <p:cNvGrpSpPr>
            <a:grpSpLocks/>
          </p:cNvGrpSpPr>
          <p:nvPr/>
        </p:nvGrpSpPr>
        <p:grpSpPr bwMode="auto">
          <a:xfrm>
            <a:off x="1214414" y="1071546"/>
            <a:ext cx="6357982" cy="5786454"/>
            <a:chOff x="6306" y="1134"/>
            <a:chExt cx="5040" cy="4648"/>
          </a:xfrm>
        </p:grpSpPr>
        <p:sp>
          <p:nvSpPr>
            <p:cNvPr id="1027" name="Rectangle 3"/>
            <p:cNvSpPr>
              <a:spLocks noChangeAspect="1" noChangeArrowheads="1"/>
            </p:cNvSpPr>
            <p:nvPr/>
          </p:nvSpPr>
          <p:spPr bwMode="auto">
            <a:xfrm>
              <a:off x="6306" y="1134"/>
              <a:ext cx="546" cy="4080"/>
            </a:xfrm>
            <a:prstGeom prst="rect">
              <a:avLst/>
            </a:prstGeom>
            <a:solidFill>
              <a:srgbClr val="EAEAEA"/>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pic>
          <p:nvPicPr>
            <p:cNvPr id="1028" name="Picture 4"/>
            <p:cNvPicPr>
              <a:picLocks noChangeAspect="1" noChangeArrowheads="1"/>
            </p:cNvPicPr>
            <p:nvPr/>
          </p:nvPicPr>
          <p:blipFill>
            <a:blip r:embed="rId2"/>
            <a:srcRect l="68022" t="8400" r="189" b="42853"/>
            <a:stretch>
              <a:fillRect/>
            </a:stretch>
          </p:blipFill>
          <p:spPr bwMode="auto">
            <a:xfrm>
              <a:off x="6426" y="1494"/>
              <a:ext cx="2715" cy="3000"/>
            </a:xfrm>
            <a:prstGeom prst="rect">
              <a:avLst/>
            </a:prstGeom>
            <a:noFill/>
            <a:ln w="9525">
              <a:noFill/>
              <a:miter lim="800000"/>
              <a:headEnd/>
              <a:tailEnd/>
            </a:ln>
            <a:effectLst/>
          </p:spPr>
        </p:pic>
        <p:sp>
          <p:nvSpPr>
            <p:cNvPr id="1029" name="Line 5"/>
            <p:cNvSpPr>
              <a:spLocks noChangeShapeType="1"/>
            </p:cNvSpPr>
            <p:nvPr/>
          </p:nvSpPr>
          <p:spPr bwMode="auto">
            <a:xfrm>
              <a:off x="8226" y="3864"/>
              <a:ext cx="1080"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30" name="Text Box 6"/>
            <p:cNvSpPr txBox="1">
              <a:spLocks noChangeArrowheads="1"/>
            </p:cNvSpPr>
            <p:nvPr/>
          </p:nvSpPr>
          <p:spPr bwMode="auto">
            <a:xfrm>
              <a:off x="9906" y="4614"/>
              <a:ext cx="374" cy="328"/>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1031" name="Text Box 7"/>
            <p:cNvSpPr txBox="1">
              <a:spLocks noChangeArrowheads="1"/>
            </p:cNvSpPr>
            <p:nvPr/>
          </p:nvSpPr>
          <p:spPr bwMode="auto">
            <a:xfrm>
              <a:off x="9306" y="3667"/>
              <a:ext cx="1792" cy="512"/>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pitchFamily="34" charset="0"/>
                  <a:ea typeface="宋体" pitchFamily="2" charset="-122"/>
                </a:rPr>
                <a:t>“Recombinant” sequence</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1032" name="Text Box 8"/>
            <p:cNvSpPr txBox="1">
              <a:spLocks noChangeArrowheads="1"/>
            </p:cNvSpPr>
            <p:nvPr/>
          </p:nvSpPr>
          <p:spPr bwMode="auto">
            <a:xfrm>
              <a:off x="9306" y="3374"/>
              <a:ext cx="1809" cy="512"/>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pitchFamily="34" charset="0"/>
                  <a:ea typeface="宋体" pitchFamily="2" charset="-122"/>
                </a:rPr>
                <a:t>“Parental” sequences</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1033" name="Text Box 9"/>
            <p:cNvSpPr txBox="1">
              <a:spLocks noChangeArrowheads="1"/>
            </p:cNvSpPr>
            <p:nvPr/>
          </p:nvSpPr>
          <p:spPr bwMode="auto">
            <a:xfrm>
              <a:off x="9906" y="3654"/>
              <a:ext cx="374" cy="328"/>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1034" name="Text Box 10"/>
            <p:cNvSpPr txBox="1">
              <a:spLocks noChangeArrowheads="1"/>
            </p:cNvSpPr>
            <p:nvPr/>
          </p:nvSpPr>
          <p:spPr bwMode="auto">
            <a:xfrm>
              <a:off x="9306" y="2887"/>
              <a:ext cx="1712" cy="696"/>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pitchFamily="34" charset="0"/>
                  <a:ea typeface="宋体" pitchFamily="2" charset="-122"/>
                </a:rPr>
                <a:t>Portion of alignment</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pitchFamily="34" charset="0"/>
                  <a:ea typeface="宋体" pitchFamily="2" charset="-122"/>
                </a:rPr>
                <a:t>used to draw tree </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1035" name="Text Box 11"/>
            <p:cNvSpPr txBox="1">
              <a:spLocks noChangeArrowheads="1"/>
            </p:cNvSpPr>
            <p:nvPr/>
          </p:nvSpPr>
          <p:spPr bwMode="auto">
            <a:xfrm>
              <a:off x="9306" y="2594"/>
              <a:ext cx="1676" cy="512"/>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pitchFamily="34" charset="0"/>
                  <a:ea typeface="宋体" pitchFamily="2" charset="-122"/>
                  <a:hlinkClick r:id="rId3" action="ppaction://hlinksldjump"/>
                </a:rPr>
                <a:t>Cycle through trees</a:t>
              </a:r>
              <a:endParaRPr kumimoji="0" lang="zh-CN" altLang="zh-CN" sz="14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036" name="Line 12"/>
            <p:cNvSpPr>
              <a:spLocks noChangeShapeType="1"/>
            </p:cNvSpPr>
            <p:nvPr/>
          </p:nvSpPr>
          <p:spPr bwMode="auto">
            <a:xfrm flipH="1">
              <a:off x="7146" y="1374"/>
              <a:ext cx="2160"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37" name="Text Box 13"/>
            <p:cNvSpPr txBox="1">
              <a:spLocks noChangeArrowheads="1"/>
            </p:cNvSpPr>
            <p:nvPr/>
          </p:nvSpPr>
          <p:spPr bwMode="auto">
            <a:xfrm>
              <a:off x="9306" y="2107"/>
              <a:ext cx="1347" cy="696"/>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pitchFamily="34" charset="0"/>
                  <a:ea typeface="宋体" pitchFamily="2" charset="-122"/>
                </a:rPr>
                <a:t>View all trees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pitchFamily="34" charset="0"/>
                  <a:ea typeface="宋体" pitchFamily="2" charset="-122"/>
                </a:rPr>
                <a:t>Simultaneously</a:t>
              </a:r>
              <a:endParaRPr kumimoji="0" lang="zh-CN" altLang="zh-CN" sz="14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038" name="Rectangle 14"/>
            <p:cNvSpPr>
              <a:spLocks noChangeArrowheads="1"/>
            </p:cNvSpPr>
            <p:nvPr/>
          </p:nvSpPr>
          <p:spPr bwMode="auto">
            <a:xfrm>
              <a:off x="6306" y="5214"/>
              <a:ext cx="5015" cy="568"/>
            </a:xfrm>
            <a:prstGeom prst="rect">
              <a:avLst/>
            </a:prstGeom>
            <a:solidFill>
              <a:srgbClr val="FFFFFF"/>
            </a:solidFill>
            <a:ln w="9525">
              <a:noFill/>
              <a:miter lim="800000"/>
              <a:headEnd type="none" w="sm" len="sm"/>
              <a:tailEnd type="none" w="sm" len="sm"/>
            </a:ln>
          </p:spPr>
          <p:txBody>
            <a:bodyPr vert="horz" wrap="square" lIns="91440" tIns="45720" rIns="91440" bIns="45720" numCol="1" anchor="ctr" anchorCtr="0" compatLnSpc="1">
              <a:prstTxWarp prst="textNoShape">
                <a:avLst/>
              </a:prstTxWarp>
            </a:bodyPr>
            <a:lstStyle/>
            <a:p>
              <a:endParaRPr lang="zh-CN" altLang="en-US" sz="1400"/>
            </a:p>
          </p:txBody>
        </p:sp>
        <p:sp>
          <p:nvSpPr>
            <p:cNvPr id="1039" name="Text Box 15"/>
            <p:cNvSpPr txBox="1">
              <a:spLocks noChangeArrowheads="1"/>
            </p:cNvSpPr>
            <p:nvPr/>
          </p:nvSpPr>
          <p:spPr bwMode="auto">
            <a:xfrm>
              <a:off x="9306" y="1134"/>
              <a:ext cx="1987" cy="696"/>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pitchFamily="34" charset="0"/>
                  <a:ea typeface="宋体" pitchFamily="2" charset="-122"/>
                </a:rPr>
                <a:t>Switch to recombination</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pitchFamily="34" charset="0"/>
                  <a:ea typeface="宋体" pitchFamily="2" charset="-122"/>
                </a:rPr>
                <a:t>information display</a:t>
              </a:r>
              <a:endParaRPr kumimoji="0" lang="zh-CN" altLang="zh-CN" sz="14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040" name="Text Box 16"/>
            <p:cNvSpPr txBox="1">
              <a:spLocks noChangeArrowheads="1"/>
            </p:cNvSpPr>
            <p:nvPr/>
          </p:nvSpPr>
          <p:spPr bwMode="auto">
            <a:xfrm>
              <a:off x="9306" y="1622"/>
              <a:ext cx="1862" cy="696"/>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pitchFamily="34" charset="0"/>
                  <a:ea typeface="宋体" pitchFamily="2" charset="-122"/>
                </a:rPr>
                <a:t>Switch to compatibility</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Arial" pitchFamily="34" charset="0"/>
                  <a:ea typeface="宋体" pitchFamily="2" charset="-122"/>
                </a:rPr>
                <a:t>matrix display</a:t>
              </a:r>
              <a:endParaRPr kumimoji="0" lang="zh-CN" altLang="zh-CN" sz="14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041" name="Line 17"/>
            <p:cNvSpPr>
              <a:spLocks noChangeShapeType="1"/>
            </p:cNvSpPr>
            <p:nvPr/>
          </p:nvSpPr>
          <p:spPr bwMode="auto">
            <a:xfrm>
              <a:off x="7146" y="1374"/>
              <a:ext cx="0" cy="240"/>
            </a:xfrm>
            <a:prstGeom prst="line">
              <a:avLst/>
            </a:prstGeom>
            <a:noFill/>
            <a:ln w="9525">
              <a:solidFill>
                <a:srgbClr val="000000"/>
              </a:solidFill>
              <a:round/>
              <a:headEnd type="none" w="sm" len="sm"/>
              <a:tailEnd type="oval"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42" name="Line 18"/>
            <p:cNvSpPr>
              <a:spLocks noChangeShapeType="1"/>
            </p:cNvSpPr>
            <p:nvPr/>
          </p:nvSpPr>
          <p:spPr bwMode="auto">
            <a:xfrm flipH="1">
              <a:off x="8706" y="1614"/>
              <a:ext cx="480" cy="0"/>
            </a:xfrm>
            <a:prstGeom prst="line">
              <a:avLst/>
            </a:prstGeom>
            <a:noFill/>
            <a:ln w="9525">
              <a:solidFill>
                <a:srgbClr val="000000"/>
              </a:solidFill>
              <a:round/>
              <a:headEnd type="none" w="sm" len="sm"/>
              <a:tailEnd type="oval"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43" name="Line 19"/>
            <p:cNvSpPr>
              <a:spLocks noChangeShapeType="1"/>
            </p:cNvSpPr>
            <p:nvPr/>
          </p:nvSpPr>
          <p:spPr bwMode="auto">
            <a:xfrm flipH="1">
              <a:off x="9186" y="1974"/>
              <a:ext cx="0" cy="413"/>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44" name="Line 20"/>
            <p:cNvSpPr>
              <a:spLocks noChangeShapeType="1"/>
            </p:cNvSpPr>
            <p:nvPr/>
          </p:nvSpPr>
          <p:spPr bwMode="auto">
            <a:xfrm>
              <a:off x="9186" y="2402"/>
              <a:ext cx="120"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45" name="Line 21"/>
            <p:cNvSpPr>
              <a:spLocks noChangeShapeType="1"/>
            </p:cNvSpPr>
            <p:nvPr/>
          </p:nvSpPr>
          <p:spPr bwMode="auto">
            <a:xfrm flipH="1" flipV="1">
              <a:off x="8946" y="1974"/>
              <a:ext cx="240" cy="0"/>
            </a:xfrm>
            <a:prstGeom prst="line">
              <a:avLst/>
            </a:prstGeom>
            <a:noFill/>
            <a:ln w="9525">
              <a:solidFill>
                <a:srgbClr val="000000"/>
              </a:solidFill>
              <a:round/>
              <a:headEnd type="none" w="sm" len="sm"/>
              <a:tailEnd type="oval"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46" name="Line 22"/>
            <p:cNvSpPr>
              <a:spLocks noChangeShapeType="1"/>
            </p:cNvSpPr>
            <p:nvPr/>
          </p:nvSpPr>
          <p:spPr bwMode="auto">
            <a:xfrm>
              <a:off x="9066" y="2169"/>
              <a:ext cx="0" cy="60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47" name="Line 23"/>
            <p:cNvSpPr>
              <a:spLocks noChangeShapeType="1"/>
            </p:cNvSpPr>
            <p:nvPr/>
          </p:nvSpPr>
          <p:spPr bwMode="auto">
            <a:xfrm>
              <a:off x="9066" y="2769"/>
              <a:ext cx="240"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48" name="Line 24"/>
            <p:cNvSpPr>
              <a:spLocks noChangeShapeType="1"/>
            </p:cNvSpPr>
            <p:nvPr/>
          </p:nvSpPr>
          <p:spPr bwMode="auto">
            <a:xfrm>
              <a:off x="8946" y="2334"/>
              <a:ext cx="0" cy="84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49" name="Line 25"/>
            <p:cNvSpPr>
              <a:spLocks noChangeShapeType="1"/>
            </p:cNvSpPr>
            <p:nvPr/>
          </p:nvSpPr>
          <p:spPr bwMode="auto">
            <a:xfrm>
              <a:off x="8946" y="3174"/>
              <a:ext cx="360"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50" name="Line 26"/>
            <p:cNvSpPr>
              <a:spLocks noChangeShapeType="1"/>
            </p:cNvSpPr>
            <p:nvPr/>
          </p:nvSpPr>
          <p:spPr bwMode="auto">
            <a:xfrm>
              <a:off x="8834" y="3564"/>
              <a:ext cx="480"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51" name="Line 27"/>
            <p:cNvSpPr>
              <a:spLocks noChangeShapeType="1"/>
            </p:cNvSpPr>
            <p:nvPr/>
          </p:nvSpPr>
          <p:spPr bwMode="auto">
            <a:xfrm>
              <a:off x="9186" y="1614"/>
              <a:ext cx="0" cy="24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52" name="Line 28"/>
            <p:cNvSpPr>
              <a:spLocks noChangeShapeType="1"/>
            </p:cNvSpPr>
            <p:nvPr/>
          </p:nvSpPr>
          <p:spPr bwMode="auto">
            <a:xfrm>
              <a:off x="9186" y="1854"/>
              <a:ext cx="120"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53" name="Text Box 29"/>
            <p:cNvSpPr txBox="1">
              <a:spLocks noChangeArrowheads="1"/>
            </p:cNvSpPr>
            <p:nvPr/>
          </p:nvSpPr>
          <p:spPr bwMode="auto">
            <a:xfrm>
              <a:off x="6306" y="4734"/>
              <a:ext cx="5040" cy="3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Arial" pitchFamily="34" charset="0"/>
                  <a:ea typeface="宋体" pitchFamily="2" charset="-122"/>
                </a:rPr>
                <a:t>Figure 6.</a:t>
              </a:r>
              <a:r>
                <a:rPr kumimoji="0" lang="en-US" altLang="zh-CN" sz="1400" b="0" i="0" u="none" strike="noStrike" cap="none" normalizeH="0" baseline="0" dirty="0" smtClean="0">
                  <a:ln>
                    <a:noFill/>
                  </a:ln>
                  <a:solidFill>
                    <a:srgbClr val="000000"/>
                  </a:solidFill>
                  <a:effectLst/>
                  <a:latin typeface="Arial" pitchFamily="34" charset="0"/>
                  <a:ea typeface="宋体" pitchFamily="2" charset="-122"/>
                </a:rPr>
                <a:t>  The </a:t>
              </a:r>
              <a:r>
                <a:rPr kumimoji="0" lang="en-US" altLang="zh-CN" sz="1400" b="0" i="0" u="none" strike="noStrike" cap="none" normalizeH="0" baseline="0" dirty="0" err="1" smtClean="0">
                  <a:ln>
                    <a:noFill/>
                  </a:ln>
                  <a:solidFill>
                    <a:srgbClr val="000000"/>
                  </a:solidFill>
                  <a:effectLst/>
                  <a:latin typeface="Arial" pitchFamily="34" charset="0"/>
                  <a:ea typeface="宋体" pitchFamily="2" charset="-122"/>
                </a:rPr>
                <a:t>dendrogram</a:t>
              </a:r>
              <a:r>
                <a:rPr kumimoji="0" lang="en-US" altLang="zh-CN" sz="1400" b="0" i="0" u="none" strike="noStrike" cap="none" normalizeH="0" baseline="0" dirty="0" smtClean="0">
                  <a:ln>
                    <a:noFill/>
                  </a:ln>
                  <a:solidFill>
                    <a:srgbClr val="000000"/>
                  </a:solidFill>
                  <a:effectLst/>
                  <a:latin typeface="Arial" pitchFamily="34" charset="0"/>
                  <a:ea typeface="宋体" pitchFamily="2" charset="-122"/>
                </a:rPr>
                <a:t> display.   </a:t>
              </a:r>
              <a:endParaRPr kumimoji="0" lang="zh-CN" altLang="zh-CN" sz="14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054" name="Line 30"/>
            <p:cNvSpPr>
              <a:spLocks noChangeShapeType="1"/>
            </p:cNvSpPr>
            <p:nvPr/>
          </p:nvSpPr>
          <p:spPr bwMode="auto">
            <a:xfrm flipH="1">
              <a:off x="8586" y="2162"/>
              <a:ext cx="480"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55" name="Line 31"/>
            <p:cNvSpPr>
              <a:spLocks noChangeShapeType="1"/>
            </p:cNvSpPr>
            <p:nvPr/>
          </p:nvSpPr>
          <p:spPr bwMode="auto">
            <a:xfrm flipV="1">
              <a:off x="8586" y="1974"/>
              <a:ext cx="0" cy="180"/>
            </a:xfrm>
            <a:prstGeom prst="line">
              <a:avLst/>
            </a:prstGeom>
            <a:noFill/>
            <a:ln w="9525">
              <a:solidFill>
                <a:srgbClr val="000000"/>
              </a:solidFill>
              <a:round/>
              <a:headEnd type="none" w="sm" len="sm"/>
              <a:tailEnd type="oval"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56" name="Line 32"/>
            <p:cNvSpPr>
              <a:spLocks noChangeShapeType="1"/>
            </p:cNvSpPr>
            <p:nvPr/>
          </p:nvSpPr>
          <p:spPr bwMode="auto">
            <a:xfrm flipH="1">
              <a:off x="7506" y="2334"/>
              <a:ext cx="1440"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57" name="Line 33"/>
            <p:cNvSpPr>
              <a:spLocks noChangeShapeType="1"/>
            </p:cNvSpPr>
            <p:nvPr/>
          </p:nvSpPr>
          <p:spPr bwMode="auto">
            <a:xfrm flipV="1">
              <a:off x="7506" y="1974"/>
              <a:ext cx="0" cy="360"/>
            </a:xfrm>
            <a:prstGeom prst="line">
              <a:avLst/>
            </a:prstGeom>
            <a:noFill/>
            <a:ln w="9525">
              <a:solidFill>
                <a:srgbClr val="000000"/>
              </a:solidFill>
              <a:round/>
              <a:headEnd type="none" w="sm" len="sm"/>
              <a:tailEnd type="oval"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58" name="Line 34"/>
            <p:cNvSpPr>
              <a:spLocks noChangeShapeType="1"/>
            </p:cNvSpPr>
            <p:nvPr/>
          </p:nvSpPr>
          <p:spPr bwMode="auto">
            <a:xfrm flipV="1">
              <a:off x="8826" y="2514"/>
              <a:ext cx="0" cy="1043"/>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59" name="Line 35"/>
            <p:cNvSpPr>
              <a:spLocks noChangeShapeType="1"/>
            </p:cNvSpPr>
            <p:nvPr/>
          </p:nvSpPr>
          <p:spPr bwMode="auto">
            <a:xfrm flipH="1">
              <a:off x="8466" y="2514"/>
              <a:ext cx="360" cy="0"/>
            </a:xfrm>
            <a:prstGeom prst="line">
              <a:avLst/>
            </a:prstGeom>
            <a:noFill/>
            <a:ln w="9525">
              <a:solidFill>
                <a:srgbClr val="000000"/>
              </a:solidFill>
              <a:round/>
              <a:headEnd type="none" w="sm" len="sm"/>
              <a:tailEnd type="triangl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60" name="Line 36"/>
            <p:cNvSpPr>
              <a:spLocks noChangeShapeType="1"/>
            </p:cNvSpPr>
            <p:nvPr/>
          </p:nvSpPr>
          <p:spPr bwMode="auto">
            <a:xfrm flipH="1">
              <a:off x="8466" y="3054"/>
              <a:ext cx="360" cy="0"/>
            </a:xfrm>
            <a:prstGeom prst="line">
              <a:avLst/>
            </a:prstGeom>
            <a:noFill/>
            <a:ln w="9525">
              <a:solidFill>
                <a:srgbClr val="000000"/>
              </a:solidFill>
              <a:round/>
              <a:headEnd type="none" w="sm" len="sm"/>
              <a:tailEnd type="triangl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61" name="Line 37"/>
            <p:cNvSpPr>
              <a:spLocks noChangeShapeType="1"/>
            </p:cNvSpPr>
            <p:nvPr/>
          </p:nvSpPr>
          <p:spPr bwMode="auto">
            <a:xfrm flipH="1" flipV="1">
              <a:off x="8226" y="2934"/>
              <a:ext cx="0" cy="923"/>
            </a:xfrm>
            <a:prstGeom prst="line">
              <a:avLst/>
            </a:prstGeom>
            <a:noFill/>
            <a:ln w="9525">
              <a:solidFill>
                <a:srgbClr val="000000"/>
              </a:solidFill>
              <a:round/>
              <a:headEnd type="none" w="sm" len="sm"/>
              <a:tailEnd type="triangl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62" name="Line 38"/>
            <p:cNvSpPr>
              <a:spLocks noChangeShapeType="1"/>
            </p:cNvSpPr>
            <p:nvPr/>
          </p:nvSpPr>
          <p:spPr bwMode="auto">
            <a:xfrm>
              <a:off x="7266" y="3774"/>
              <a:ext cx="600" cy="0"/>
            </a:xfrm>
            <a:prstGeom prst="line">
              <a:avLst/>
            </a:prstGeom>
            <a:noFill/>
            <a:ln w="9525">
              <a:solidFill>
                <a:srgbClr val="000000"/>
              </a:solidFill>
              <a:round/>
              <a:headEnd type="triangle" w="sm" len="sm"/>
              <a:tailEnd type="non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63" name="Line 39"/>
            <p:cNvSpPr>
              <a:spLocks noChangeShapeType="1"/>
            </p:cNvSpPr>
            <p:nvPr/>
          </p:nvSpPr>
          <p:spPr bwMode="auto">
            <a:xfrm>
              <a:off x="7866" y="3774"/>
              <a:ext cx="0" cy="36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64" name="Line 40"/>
            <p:cNvSpPr>
              <a:spLocks noChangeShapeType="1"/>
            </p:cNvSpPr>
            <p:nvPr/>
          </p:nvSpPr>
          <p:spPr bwMode="auto">
            <a:xfrm>
              <a:off x="7874" y="4134"/>
              <a:ext cx="1440"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65" name="Line 41"/>
            <p:cNvSpPr>
              <a:spLocks noChangeShapeType="1"/>
            </p:cNvSpPr>
            <p:nvPr/>
          </p:nvSpPr>
          <p:spPr bwMode="auto">
            <a:xfrm>
              <a:off x="7626" y="3894"/>
              <a:ext cx="0" cy="36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66" name="Line 42"/>
            <p:cNvSpPr>
              <a:spLocks noChangeShapeType="1"/>
            </p:cNvSpPr>
            <p:nvPr/>
          </p:nvSpPr>
          <p:spPr bwMode="auto">
            <a:xfrm>
              <a:off x="7626" y="4097"/>
              <a:ext cx="120"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67" name="Line 43"/>
            <p:cNvSpPr>
              <a:spLocks noChangeShapeType="1"/>
            </p:cNvSpPr>
            <p:nvPr/>
          </p:nvSpPr>
          <p:spPr bwMode="auto">
            <a:xfrm>
              <a:off x="7746" y="4104"/>
              <a:ext cx="0" cy="308"/>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68" name="Line 44"/>
            <p:cNvSpPr>
              <a:spLocks noChangeShapeType="1"/>
            </p:cNvSpPr>
            <p:nvPr/>
          </p:nvSpPr>
          <p:spPr bwMode="auto">
            <a:xfrm>
              <a:off x="7761" y="4412"/>
              <a:ext cx="1560"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400"/>
            </a:p>
          </p:txBody>
        </p:sp>
        <p:sp>
          <p:nvSpPr>
            <p:cNvPr id="1069" name="Text Box 45"/>
            <p:cNvSpPr txBox="1">
              <a:spLocks noChangeArrowheads="1"/>
            </p:cNvSpPr>
            <p:nvPr/>
          </p:nvSpPr>
          <p:spPr bwMode="auto">
            <a:xfrm>
              <a:off x="9306" y="4254"/>
              <a:ext cx="564" cy="512"/>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pitchFamily="34" charset="0"/>
                  <a:ea typeface="宋体" pitchFamily="2" charset="-122"/>
                </a:rPr>
                <a:t>Key</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sp>
          <p:nvSpPr>
            <p:cNvPr id="1070" name="Text Box 46"/>
            <p:cNvSpPr txBox="1">
              <a:spLocks noChangeArrowheads="1"/>
            </p:cNvSpPr>
            <p:nvPr/>
          </p:nvSpPr>
          <p:spPr bwMode="auto">
            <a:xfrm>
              <a:off x="9306" y="3962"/>
              <a:ext cx="964" cy="512"/>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pitchFamily="34" charset="0"/>
                  <a:ea typeface="宋体" pitchFamily="2" charset="-122"/>
                </a:rPr>
                <a:t>Scale bar</a:t>
              </a:r>
              <a:endParaRPr kumimoji="0" lang="zh-CN" altLang="zh-CN" sz="1400" b="0" i="0" u="none" strike="noStrike" cap="none" normalizeH="0" baseline="0" smtClean="0">
                <a:ln>
                  <a:noFill/>
                </a:ln>
                <a:solidFill>
                  <a:schemeClr val="tx1"/>
                </a:solidFill>
                <a:effectLst/>
                <a:latin typeface="Arial" pitchFamily="34" charset="0"/>
                <a:ea typeface="宋体" pitchFamily="2" charset="-122"/>
              </a:endParaRPr>
            </a:p>
          </p:txBody>
        </p:sp>
      </p:grpSp>
      <p:sp>
        <p:nvSpPr>
          <p:cNvPr id="47" name="标题 46"/>
          <p:cNvSpPr>
            <a:spLocks noGrp="1"/>
          </p:cNvSpPr>
          <p:nvPr>
            <p:ph type="title"/>
          </p:nvPr>
        </p:nvSpPr>
        <p:spPr>
          <a:xfrm>
            <a:off x="214282" y="-24"/>
            <a:ext cx="8229600" cy="1143000"/>
          </a:xfrm>
        </p:spPr>
        <p:txBody>
          <a:bodyPr/>
          <a:lstStyle/>
          <a:p>
            <a:r>
              <a:rPr lang="en-US" altLang="zh-CN" sz="3200" dirty="0" smtClean="0"/>
              <a:t>Tree Display</a:t>
            </a:r>
            <a:endParaRPr lang="zh-CN" altLang="en-US"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新图片.bmp"/>
          <p:cNvPicPr/>
          <p:nvPr/>
        </p:nvPicPr>
        <p:blipFill>
          <a:blip r:embed="rId2"/>
          <a:stretch>
            <a:fillRect/>
          </a:stretch>
        </p:blipFill>
        <p:spPr>
          <a:xfrm>
            <a:off x="928662" y="642918"/>
            <a:ext cx="7143800" cy="5857916"/>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1538" y="1962401"/>
            <a:ext cx="6643734" cy="3323987"/>
          </a:xfrm>
          <a:prstGeom prst="rect">
            <a:avLst/>
          </a:prstGeom>
          <a:noFill/>
        </p:spPr>
        <p:txBody>
          <a:bodyPr wrap="square" rtlCol="0">
            <a:spAutoFit/>
          </a:bodyPr>
          <a:lstStyle/>
          <a:p>
            <a:r>
              <a:rPr lang="zh-CN" altLang="en-US" sz="2400" dirty="0" smtClean="0"/>
              <a:t>点击右上角的“</a:t>
            </a:r>
            <a:r>
              <a:rPr lang="en-ZA" sz="2400" dirty="0" smtClean="0"/>
              <a:t>cycle through trees</a:t>
            </a:r>
            <a:r>
              <a:rPr lang="zh-CN" altLang="en-US" sz="2400" dirty="0" smtClean="0"/>
              <a:t>”按钮即可以用该序列的不同部分进行做树分析。包括：（</a:t>
            </a:r>
            <a:r>
              <a:rPr lang="en-ZA" sz="2400" dirty="0" smtClean="0"/>
              <a:t>1</a:t>
            </a:r>
            <a:r>
              <a:rPr lang="zh-CN" altLang="en-US" sz="2400" dirty="0" smtClean="0"/>
              <a:t>）根据重组序列的不同部分分别作树</a:t>
            </a:r>
            <a:endParaRPr lang="en-US" altLang="zh-CN" sz="2400" dirty="0" smtClean="0"/>
          </a:p>
          <a:p>
            <a:r>
              <a:rPr lang="zh-CN" altLang="en-US" sz="2400" dirty="0" smtClean="0"/>
              <a:t>（</a:t>
            </a:r>
            <a:r>
              <a:rPr lang="en-ZA" sz="2400" dirty="0" smtClean="0"/>
              <a:t>2</a:t>
            </a:r>
            <a:r>
              <a:rPr lang="zh-CN" altLang="en-US" sz="2400" dirty="0" smtClean="0"/>
              <a:t>）只有已确认的重组区域做树（即用</a:t>
            </a:r>
            <a:r>
              <a:rPr lang="en-ZA" sz="2400" dirty="0" smtClean="0"/>
              <a:t>minor parent </a:t>
            </a:r>
            <a:r>
              <a:rPr lang="zh-CN" altLang="en-US" sz="2400" dirty="0" smtClean="0"/>
              <a:t>部分）</a:t>
            </a:r>
            <a:endParaRPr lang="en-US" altLang="zh-CN" sz="2400" dirty="0" smtClean="0"/>
          </a:p>
          <a:p>
            <a:r>
              <a:rPr lang="zh-CN" altLang="en-US" sz="2400" dirty="0" smtClean="0"/>
              <a:t>（</a:t>
            </a:r>
            <a:r>
              <a:rPr lang="en-ZA" sz="2400" dirty="0" smtClean="0"/>
              <a:t>3</a:t>
            </a:r>
            <a:r>
              <a:rPr lang="zh-CN" altLang="en-US" sz="2400" dirty="0" smtClean="0"/>
              <a:t>）只用已确认的非重组区域做树（即</a:t>
            </a:r>
            <a:r>
              <a:rPr lang="en-ZA" sz="2400" dirty="0" smtClean="0"/>
              <a:t>major parent</a:t>
            </a:r>
            <a:r>
              <a:rPr lang="zh-CN" altLang="en-US" sz="2400" dirty="0" smtClean="0"/>
              <a:t>部分）</a:t>
            </a:r>
            <a:endParaRPr lang="en-US" altLang="zh-CN" sz="2400" dirty="0" smtClean="0"/>
          </a:p>
          <a:p>
            <a:r>
              <a:rPr lang="zh-CN" altLang="en-US" sz="2400" dirty="0" smtClean="0"/>
              <a:t>（</a:t>
            </a:r>
            <a:r>
              <a:rPr lang="en-ZA" sz="2400" dirty="0" smtClean="0"/>
              <a:t>4</a:t>
            </a:r>
            <a:r>
              <a:rPr lang="zh-CN" altLang="en-US" sz="2400" dirty="0" smtClean="0"/>
              <a:t>）忽略重组的所有区域做树。</a:t>
            </a:r>
          </a:p>
          <a:p>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785802"/>
            <a:ext cx="8229600" cy="1143000"/>
          </a:xfrm>
        </p:spPr>
        <p:txBody>
          <a:bodyPr/>
          <a:lstStyle/>
          <a:p>
            <a:r>
              <a:rPr lang="en-US" altLang="zh-CN" sz="3600" dirty="0" smtClean="0">
                <a:latin typeface="Times New Roman" pitchFamily="18" charset="0"/>
                <a:ea typeface="+mn-ea"/>
                <a:cs typeface="Times New Roman" pitchFamily="18" charset="0"/>
              </a:rPr>
              <a:t>Introduction</a:t>
            </a:r>
            <a:endParaRPr lang="zh-CN" altLang="en-US" sz="3600" dirty="0">
              <a:latin typeface="Times New Roman" pitchFamily="18" charset="0"/>
              <a:ea typeface="+mn-ea"/>
              <a:cs typeface="Times New Roman" pitchFamily="18" charset="0"/>
            </a:endParaRPr>
          </a:p>
        </p:txBody>
      </p:sp>
      <p:sp>
        <p:nvSpPr>
          <p:cNvPr id="3" name="内容占位符 2"/>
          <p:cNvSpPr>
            <a:spLocks noGrp="1"/>
          </p:cNvSpPr>
          <p:nvPr>
            <p:ph idx="1"/>
          </p:nvPr>
        </p:nvSpPr>
        <p:spPr>
          <a:xfrm>
            <a:off x="714348" y="2500306"/>
            <a:ext cx="7429552" cy="2597137"/>
          </a:xfrm>
        </p:spPr>
        <p:txBody>
          <a:bodyPr/>
          <a:lstStyle/>
          <a:p>
            <a:pPr algn="just">
              <a:buNone/>
            </a:pPr>
            <a:r>
              <a:rPr lang="en-ZA" sz="2400" dirty="0" smtClean="0">
                <a:latin typeface="+mn-ea"/>
              </a:rPr>
              <a:t>    </a:t>
            </a:r>
            <a:r>
              <a:rPr lang="en-ZA" sz="2400" dirty="0" smtClean="0">
                <a:latin typeface="Times New Roman" pitchFamily="18" charset="0"/>
                <a:cs typeface="Times New Roman" pitchFamily="18" charset="0"/>
              </a:rPr>
              <a:t>RDP4 (</a:t>
            </a:r>
            <a:r>
              <a:rPr lang="en-US" altLang="zh-CN" sz="2400" dirty="0" smtClean="0">
                <a:latin typeface="Times New Roman" pitchFamily="18" charset="0"/>
                <a:cs typeface="Times New Roman" pitchFamily="18" charset="0"/>
              </a:rPr>
              <a:t>R</a:t>
            </a:r>
            <a:r>
              <a:rPr lang="en-ZA" sz="2400" dirty="0" err="1" smtClean="0">
                <a:latin typeface="Times New Roman" pitchFamily="18" charset="0"/>
                <a:cs typeface="Times New Roman" pitchFamily="18" charset="0"/>
              </a:rPr>
              <a:t>ecombination</a:t>
            </a:r>
            <a:r>
              <a:rPr lang="en-ZA" sz="2400" dirty="0" smtClean="0">
                <a:latin typeface="Times New Roman" pitchFamily="18" charset="0"/>
                <a:cs typeface="Times New Roman" pitchFamily="18" charset="0"/>
              </a:rPr>
              <a:t> </a:t>
            </a:r>
            <a:r>
              <a:rPr lang="en-US" altLang="zh-CN" sz="2400" dirty="0" smtClean="0">
                <a:latin typeface="Times New Roman" pitchFamily="18" charset="0"/>
                <a:cs typeface="Times New Roman" pitchFamily="18" charset="0"/>
              </a:rPr>
              <a:t>D</a:t>
            </a:r>
            <a:r>
              <a:rPr lang="en-ZA" sz="2400" dirty="0" err="1" smtClean="0">
                <a:latin typeface="Times New Roman" pitchFamily="18" charset="0"/>
                <a:cs typeface="Times New Roman" pitchFamily="18" charset="0"/>
              </a:rPr>
              <a:t>etection</a:t>
            </a:r>
            <a:r>
              <a:rPr lang="en-ZA" sz="2400" dirty="0" smtClean="0">
                <a:latin typeface="Times New Roman" pitchFamily="18" charset="0"/>
                <a:cs typeface="Times New Roman" pitchFamily="18" charset="0"/>
              </a:rPr>
              <a:t> </a:t>
            </a:r>
            <a:r>
              <a:rPr lang="en-US" altLang="zh-CN" sz="2400" dirty="0" smtClean="0">
                <a:latin typeface="Times New Roman" pitchFamily="18" charset="0"/>
                <a:cs typeface="Times New Roman" pitchFamily="18" charset="0"/>
              </a:rPr>
              <a:t>P</a:t>
            </a:r>
            <a:r>
              <a:rPr lang="en-ZA" sz="2400" dirty="0" err="1" smtClean="0">
                <a:latin typeface="Times New Roman" pitchFamily="18" charset="0"/>
                <a:cs typeface="Times New Roman" pitchFamily="18" charset="0"/>
              </a:rPr>
              <a:t>rogram</a:t>
            </a:r>
            <a:r>
              <a:rPr lang="en-ZA" sz="2400" dirty="0" smtClean="0">
                <a:latin typeface="Times New Roman" pitchFamily="18" charset="0"/>
                <a:cs typeface="Times New Roman" pitchFamily="18" charset="0"/>
              </a:rPr>
              <a:t> version 4)</a:t>
            </a:r>
            <a:r>
              <a:rPr lang="en-ZA" sz="2400" dirty="0" smtClean="0">
                <a:latin typeface="+mn-ea"/>
              </a:rPr>
              <a:t> </a:t>
            </a:r>
            <a:r>
              <a:rPr lang="zh-CN" altLang="en-US" sz="2400" dirty="0" smtClean="0">
                <a:latin typeface="+mn-ea"/>
              </a:rPr>
              <a:t>是一个检测和分析重组信号的软件，包括</a:t>
            </a:r>
            <a:r>
              <a:rPr lang="en-US" altLang="zh-CN" sz="2400" dirty="0" smtClean="0">
                <a:latin typeface="+mn-ea"/>
              </a:rPr>
              <a:t>7</a:t>
            </a:r>
            <a:r>
              <a:rPr lang="zh-CN" altLang="en-US" sz="2400" dirty="0" smtClean="0">
                <a:latin typeface="+mn-ea"/>
              </a:rPr>
              <a:t>种基本检测程序</a:t>
            </a:r>
            <a:r>
              <a:rPr lang="zh-CN" altLang="en-US" sz="2400" dirty="0" smtClean="0">
                <a:latin typeface="Times New Roman" pitchFamily="18" charset="0"/>
                <a:cs typeface="Times New Roman" pitchFamily="18" charset="0"/>
              </a:rPr>
              <a:t>（</a:t>
            </a:r>
            <a:r>
              <a:rPr lang="en-ZA" sz="2400" dirty="0" smtClean="0">
                <a:latin typeface="Times New Roman" pitchFamily="18" charset="0"/>
                <a:cs typeface="Times New Roman" pitchFamily="18" charset="0"/>
              </a:rPr>
              <a:t>RDP method, GENECONV, </a:t>
            </a:r>
            <a:r>
              <a:rPr lang="en-ZA" sz="2400" dirty="0" err="1" smtClean="0">
                <a:latin typeface="Times New Roman" pitchFamily="18" charset="0"/>
                <a:cs typeface="Times New Roman" pitchFamily="18" charset="0"/>
              </a:rPr>
              <a:t>Bootscanning</a:t>
            </a:r>
            <a:r>
              <a:rPr lang="en-ZA" sz="2400" dirty="0" smtClean="0">
                <a:latin typeface="Times New Roman" pitchFamily="18" charset="0"/>
                <a:cs typeface="Times New Roman" pitchFamily="18" charset="0"/>
              </a:rPr>
              <a:t>, </a:t>
            </a:r>
            <a:r>
              <a:rPr lang="en-ZA" sz="2400" dirty="0" err="1" smtClean="0">
                <a:latin typeface="Times New Roman" pitchFamily="18" charset="0"/>
                <a:cs typeface="Times New Roman" pitchFamily="18" charset="0"/>
              </a:rPr>
              <a:t>MaxChi</a:t>
            </a:r>
            <a:r>
              <a:rPr lang="en-ZA" sz="2400" dirty="0" smtClean="0">
                <a:latin typeface="Times New Roman" pitchFamily="18" charset="0"/>
                <a:cs typeface="Times New Roman" pitchFamily="18" charset="0"/>
              </a:rPr>
              <a:t>, </a:t>
            </a:r>
            <a:r>
              <a:rPr lang="en-ZA" sz="2400" dirty="0" err="1" smtClean="0">
                <a:latin typeface="Times New Roman" pitchFamily="18" charset="0"/>
                <a:cs typeface="Times New Roman" pitchFamily="18" charset="0"/>
              </a:rPr>
              <a:t>Cimaera</a:t>
            </a:r>
            <a:r>
              <a:rPr lang="en-ZA" sz="2400" dirty="0" smtClean="0">
                <a:latin typeface="Times New Roman" pitchFamily="18" charset="0"/>
                <a:cs typeface="Times New Roman" pitchFamily="18" charset="0"/>
              </a:rPr>
              <a:t>, 3SEQ and </a:t>
            </a:r>
            <a:r>
              <a:rPr lang="en-ZA" sz="2400" dirty="0" err="1" smtClean="0">
                <a:latin typeface="Times New Roman" pitchFamily="18" charset="0"/>
                <a:cs typeface="Times New Roman" pitchFamily="18" charset="0"/>
              </a:rPr>
              <a:t>SiScan</a:t>
            </a:r>
            <a:r>
              <a:rPr lang="zh-CN" altLang="en-US" sz="2400" dirty="0" smtClean="0">
                <a:latin typeface="Times New Roman" pitchFamily="18" charset="0"/>
                <a:cs typeface="Times New Roman" pitchFamily="18" charset="0"/>
              </a:rPr>
              <a:t>）</a:t>
            </a:r>
            <a:r>
              <a:rPr lang="zh-CN" altLang="en-US" sz="2400" dirty="0" smtClean="0">
                <a:latin typeface="+mn-ea"/>
              </a:rPr>
              <a:t>和</a:t>
            </a:r>
            <a:r>
              <a:rPr lang="en-US" altLang="zh-CN" sz="2400" dirty="0" smtClean="0">
                <a:latin typeface="+mn-ea"/>
              </a:rPr>
              <a:t>4</a:t>
            </a:r>
            <a:r>
              <a:rPr lang="zh-CN" altLang="en-US" sz="2400" dirty="0" smtClean="0">
                <a:latin typeface="+mn-ea"/>
              </a:rPr>
              <a:t>种附加检测程序</a:t>
            </a:r>
            <a:r>
              <a:rPr lang="zh-CN" altLang="en-US" sz="2400" dirty="0" smtClean="0">
                <a:latin typeface="Times New Roman" pitchFamily="18" charset="0"/>
                <a:cs typeface="Times New Roman" pitchFamily="18" charset="0"/>
              </a:rPr>
              <a:t>（</a:t>
            </a:r>
            <a:r>
              <a:rPr lang="en-ZA" sz="2400" dirty="0" smtClean="0">
                <a:latin typeface="Times New Roman" pitchFamily="18" charset="0"/>
                <a:cs typeface="Times New Roman" pitchFamily="18" charset="0"/>
              </a:rPr>
              <a:t>LARD, PHYLPRO, distance plots and TOPAL</a:t>
            </a:r>
            <a:r>
              <a:rPr lang="zh-CN" altLang="en-US" sz="2400" dirty="0" smtClean="0">
                <a:latin typeface="Times New Roman" pitchFamily="18" charset="0"/>
                <a:cs typeface="Times New Roman" pitchFamily="18" charset="0"/>
              </a:rPr>
              <a:t>）。</a:t>
            </a:r>
            <a:endParaRPr lang="zh-CN" alt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71472" y="548580"/>
            <a:ext cx="7643834" cy="6309420"/>
          </a:xfrm>
          <a:prstGeom prst="rect">
            <a:avLst/>
          </a:prstGeom>
          <a:noFill/>
        </p:spPr>
        <p:txBody>
          <a:bodyPr wrap="square" rtlCol="0">
            <a:spAutoFit/>
          </a:bodyPr>
          <a:lstStyle/>
          <a:p>
            <a:pPr algn="just"/>
            <a:r>
              <a:rPr lang="zh-CN" altLang="en-US" sz="2400" dirty="0" smtClean="0"/>
              <a:t>你还可以选择不同方法做树，包括： </a:t>
            </a:r>
            <a:r>
              <a:rPr lang="en-ZA" sz="2400" dirty="0" smtClean="0"/>
              <a:t>neighbour joining, least squares, maximum likelihood, and Bayesian trees.   </a:t>
            </a:r>
          </a:p>
          <a:p>
            <a:pPr algn="just"/>
            <a:r>
              <a:rPr lang="en-ZA" sz="2400" dirty="0" smtClean="0"/>
              <a:t> </a:t>
            </a:r>
            <a:endParaRPr lang="zh-CN" altLang="en-US" sz="2400" dirty="0" smtClean="0"/>
          </a:p>
          <a:p>
            <a:pPr algn="just"/>
            <a:r>
              <a:rPr lang="en-ZA" sz="2400" dirty="0" smtClean="0">
                <a:solidFill>
                  <a:srgbClr val="00B050"/>
                </a:solidFill>
              </a:rPr>
              <a:t>“Mark [sequence name] as also having evidence of this event” </a:t>
            </a:r>
            <a:r>
              <a:rPr lang="zh-CN" altLang="en-US" sz="2400" dirty="0" smtClean="0"/>
              <a:t>和</a:t>
            </a:r>
            <a:r>
              <a:rPr lang="en-ZA" sz="2400" dirty="0" smtClean="0">
                <a:solidFill>
                  <a:srgbClr val="00B050"/>
                </a:solidFill>
              </a:rPr>
              <a:t>“Mark [sequence name] as not having evidence of this event.”</a:t>
            </a:r>
            <a:r>
              <a:rPr lang="zh-CN" altLang="en-US" sz="2400" dirty="0" smtClean="0"/>
              <a:t>选项可以使你在树上手动修改你认为</a:t>
            </a:r>
            <a:r>
              <a:rPr lang="en-ZA" sz="2400" dirty="0" smtClean="0"/>
              <a:t>RDP</a:t>
            </a:r>
            <a:r>
              <a:rPr lang="zh-CN" altLang="en-US" sz="2400" dirty="0" smtClean="0"/>
              <a:t>所犯的错误</a:t>
            </a:r>
            <a:r>
              <a:rPr lang="en-US" altLang="zh-CN" sz="2400" dirty="0" smtClean="0"/>
              <a:t>.</a:t>
            </a:r>
          </a:p>
          <a:p>
            <a:pPr algn="just"/>
            <a:endParaRPr lang="zh-CN" altLang="en-US" sz="2400" dirty="0" smtClean="0"/>
          </a:p>
          <a:p>
            <a:pPr algn="just"/>
            <a:r>
              <a:rPr lang="en-ZA" sz="2400" dirty="0" smtClean="0">
                <a:solidFill>
                  <a:srgbClr val="00B050"/>
                </a:solidFill>
              </a:rPr>
              <a:t>“Go to [sequence name]”</a:t>
            </a:r>
            <a:r>
              <a:rPr lang="zh-CN" altLang="en-US" sz="2400" dirty="0" smtClean="0"/>
              <a:t>选项可以指引你在</a:t>
            </a:r>
            <a:r>
              <a:rPr lang="en-ZA" sz="2400" dirty="0" smtClean="0"/>
              <a:t>schematic sequence display</a:t>
            </a:r>
            <a:r>
              <a:rPr lang="zh-CN" altLang="en-US" sz="2400" dirty="0" smtClean="0"/>
              <a:t>板块看到这个序列。</a:t>
            </a:r>
            <a:endParaRPr lang="en-US" altLang="zh-CN" sz="2400" dirty="0" smtClean="0"/>
          </a:p>
          <a:p>
            <a:pPr algn="just"/>
            <a:endParaRPr lang="zh-CN" altLang="en-US" sz="2400" dirty="0" smtClean="0"/>
          </a:p>
          <a:p>
            <a:pPr algn="just"/>
            <a:r>
              <a:rPr lang="en-ZA" sz="2400" dirty="0" smtClean="0"/>
              <a:t>”</a:t>
            </a:r>
            <a:r>
              <a:rPr lang="en-ZA" sz="2400" dirty="0" smtClean="0">
                <a:solidFill>
                  <a:srgbClr val="00B050"/>
                </a:solidFill>
              </a:rPr>
              <a:t>Recheck plot with [sequence name] as recombinant/minor parent/major parent”</a:t>
            </a:r>
            <a:r>
              <a:rPr lang="zh-CN" altLang="en-US" sz="2400" dirty="0" smtClean="0"/>
              <a:t>选项可以使你看到如果你替换了其中一个序列后，进化树会有什么变化。</a:t>
            </a:r>
          </a:p>
          <a:p>
            <a:endParaRPr lang="zh-CN" altLang="en-US"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1538" y="2143116"/>
            <a:ext cx="6858048" cy="2246769"/>
          </a:xfrm>
          <a:prstGeom prst="rect">
            <a:avLst/>
          </a:prstGeom>
          <a:noFill/>
        </p:spPr>
        <p:txBody>
          <a:bodyPr wrap="square" rtlCol="0">
            <a:spAutoFit/>
          </a:bodyPr>
          <a:lstStyle/>
          <a:p>
            <a:pPr algn="just"/>
            <a:r>
              <a:rPr lang="en-ZA" sz="2800" dirty="0" smtClean="0">
                <a:solidFill>
                  <a:srgbClr val="0070C0"/>
                </a:solidFill>
              </a:rPr>
              <a:t>RDP4</a:t>
            </a:r>
            <a:r>
              <a:rPr lang="zh-CN" altLang="en-US" sz="2800" dirty="0" smtClean="0">
                <a:solidFill>
                  <a:srgbClr val="0070C0"/>
                </a:solidFill>
              </a:rPr>
              <a:t>只是一种检测手段，也会出现很多的错误，不能完全依赖</a:t>
            </a:r>
            <a:r>
              <a:rPr lang="en-ZA" sz="2800" dirty="0" smtClean="0">
                <a:solidFill>
                  <a:srgbClr val="0070C0"/>
                </a:solidFill>
              </a:rPr>
              <a:t>RDP4</a:t>
            </a:r>
            <a:r>
              <a:rPr lang="zh-CN" altLang="en-US" sz="2800" dirty="0" smtClean="0">
                <a:solidFill>
                  <a:srgbClr val="0070C0"/>
                </a:solidFill>
              </a:rPr>
              <a:t>来判断重组。本人翻译及理解水平有限，希望大家予以谅解！感谢大家的聆听，希望大家提出宝贵意见！谢谢</a:t>
            </a:r>
            <a:r>
              <a:rPr lang="en-US" altLang="zh-CN" sz="2800" dirty="0" smtClean="0">
                <a:solidFill>
                  <a:srgbClr val="0070C0"/>
                </a:solidFill>
              </a:rPr>
              <a:t>~</a:t>
            </a:r>
            <a:endParaRPr lang="zh-CN" altLang="en-US" sz="28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2">
                                            <p:txEl>
                                              <p:pRg st="0" end="0"/>
                                            </p:txEl>
                                          </p:spTgt>
                                        </p:tgtEl>
                                        <p:attrNameLst>
                                          <p:attrName>style.visibility</p:attrName>
                                        </p:attrNameLst>
                                      </p:cBhvr>
                                      <p:to>
                                        <p:strVal val="visible"/>
                                      </p:to>
                                    </p:set>
                                    <p:anim calcmode="discrete" valueType="clr">
                                      <p:cBhvr override="childStyle">
                                        <p:cTn id="7" dur="500"/>
                                        <p:tgtEl>
                                          <p:spTgt spid="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2">
                                            <p:txEl>
                                              <p:pRg st="0" end="0"/>
                                            </p:txEl>
                                          </p:spTgt>
                                        </p:tgtEl>
                                        <p:attrNameLst>
                                          <p:attrName>fillcolor</p:attrName>
                                        </p:attrNameLst>
                                      </p:cBhvr>
                                      <p:tavLst>
                                        <p:tav tm="0">
                                          <p:val>
                                            <p:clrVal>
                                              <a:schemeClr val="accent2"/>
                                            </p:clrVal>
                                          </p:val>
                                        </p:tav>
                                        <p:tav tm="50000">
                                          <p:val>
                                            <p:clrVal>
                                              <a:schemeClr val="hlink"/>
                                            </p:clrVal>
                                          </p:val>
                                        </p:tav>
                                      </p:tavLst>
                                    </p:anim>
                                    <p:set>
                                      <p:cBhvr>
                                        <p:cTn id="9" dur="500"/>
                                        <p:tgtEl>
                                          <p:spTgt spid="2">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1209673" y="785812"/>
            <a:ext cx="6869190" cy="5400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2910" y="714356"/>
            <a:ext cx="8501090" cy="369332"/>
          </a:xfrm>
          <a:prstGeom prst="rect">
            <a:avLst/>
          </a:prstGeom>
          <a:noFill/>
        </p:spPr>
        <p:txBody>
          <a:bodyPr wrap="square" rtlCol="0">
            <a:spAutoFit/>
          </a:bodyPr>
          <a:lstStyle/>
          <a:p>
            <a:endParaRPr lang="zh-CN" altLang="en-US"/>
          </a:p>
        </p:txBody>
      </p:sp>
      <p:sp>
        <p:nvSpPr>
          <p:cNvPr id="3" name="标题 2"/>
          <p:cNvSpPr>
            <a:spLocks noGrp="1"/>
          </p:cNvSpPr>
          <p:nvPr>
            <p:ph type="title"/>
          </p:nvPr>
        </p:nvSpPr>
        <p:spPr/>
        <p:txBody>
          <a:bodyPr/>
          <a:lstStyle/>
          <a:p>
            <a:r>
              <a:rPr lang="zh-CN" altLang="en-US" sz="3600" dirty="0" smtClean="0"/>
              <a:t>操作基本步骤</a:t>
            </a:r>
            <a:endParaRPr lang="zh-CN" altLang="en-US" sz="3600" dirty="0"/>
          </a:p>
        </p:txBody>
      </p:sp>
      <p:sp>
        <p:nvSpPr>
          <p:cNvPr id="4" name="内容占位符 3"/>
          <p:cNvSpPr>
            <a:spLocks noGrp="1"/>
          </p:cNvSpPr>
          <p:nvPr>
            <p:ph idx="1"/>
          </p:nvPr>
        </p:nvSpPr>
        <p:spPr/>
        <p:txBody>
          <a:bodyPr/>
          <a:lstStyle/>
          <a:p>
            <a:pPr lvl="0"/>
            <a:r>
              <a:rPr lang="zh-CN" altLang="en-US" sz="2400" dirty="0" smtClean="0"/>
              <a:t>打开一个</a:t>
            </a:r>
            <a:r>
              <a:rPr lang="en-US" sz="2400" dirty="0" smtClean="0"/>
              <a:t>.meg</a:t>
            </a:r>
            <a:r>
              <a:rPr lang="zh-CN" altLang="en-US" sz="2400" dirty="0" smtClean="0"/>
              <a:t>格式的文件：左击鼠标</a:t>
            </a:r>
            <a:r>
              <a:rPr lang="en-US" sz="2400" dirty="0" smtClean="0"/>
              <a:t>open</a:t>
            </a:r>
            <a:r>
              <a:rPr lang="zh-CN" altLang="en-US" sz="2400" dirty="0" smtClean="0"/>
              <a:t>按钮。</a:t>
            </a:r>
            <a:endParaRPr lang="en-US" altLang="zh-CN" sz="2400" dirty="0" smtClean="0"/>
          </a:p>
          <a:p>
            <a:r>
              <a:rPr lang="zh-CN" altLang="en-US" sz="2400" dirty="0" smtClean="0"/>
              <a:t>点击页面顶端</a:t>
            </a:r>
            <a:r>
              <a:rPr lang="en-US" sz="2400" dirty="0" smtClean="0"/>
              <a:t>options</a:t>
            </a:r>
            <a:r>
              <a:rPr lang="zh-CN" altLang="en-US" sz="2400" dirty="0" smtClean="0"/>
              <a:t>按钮，进入</a:t>
            </a:r>
            <a:r>
              <a:rPr lang="en-US" sz="2400" dirty="0" smtClean="0"/>
              <a:t>General</a:t>
            </a:r>
            <a:r>
              <a:rPr lang="zh-CN" altLang="en-US" sz="2400" dirty="0" smtClean="0"/>
              <a:t>页面选择一系列</a:t>
            </a:r>
            <a:r>
              <a:rPr lang="zh-CN" altLang="en-US" sz="2400" dirty="0" smtClean="0">
                <a:hlinkClick r:id="rId2" action="ppaction://hlinksldjump"/>
              </a:rPr>
              <a:t>参数</a:t>
            </a:r>
            <a:r>
              <a:rPr lang="zh-CN" altLang="en-US" sz="2400" dirty="0" smtClean="0"/>
              <a:t>：</a:t>
            </a:r>
          </a:p>
          <a:p>
            <a:pPr lvl="0"/>
            <a:r>
              <a:rPr lang="zh-CN" altLang="en-US" sz="2400" dirty="0" smtClean="0"/>
              <a:t>左击主界面上的</a:t>
            </a:r>
            <a:r>
              <a:rPr lang="en-US" sz="2400" dirty="0" smtClean="0"/>
              <a:t>X-over</a:t>
            </a:r>
            <a:r>
              <a:rPr lang="zh-CN" altLang="en-US" sz="2400" dirty="0" smtClean="0"/>
              <a:t>按钮开始进行重组分析。</a:t>
            </a:r>
          </a:p>
          <a:p>
            <a:pPr lvl="0"/>
            <a:r>
              <a:rPr lang="zh-CN" altLang="en-US" sz="2400" dirty="0" smtClean="0"/>
              <a:t>分析完毕后出现</a:t>
            </a:r>
            <a:r>
              <a:rPr lang="zh-CN" altLang="en-US" sz="2400" dirty="0" smtClean="0">
                <a:hlinkClick r:id="rId3" action="ppaction://hlinksldjump"/>
              </a:rPr>
              <a:t>四个界面</a:t>
            </a:r>
            <a:r>
              <a:rPr lang="zh-CN" altLang="en-US" sz="2400" dirty="0" smtClean="0"/>
              <a:t>，顺时针方向依次为：</a:t>
            </a:r>
            <a:endParaRPr lang="en-US" altLang="zh-CN" sz="2400" dirty="0" smtClean="0"/>
          </a:p>
          <a:p>
            <a:pPr lvl="0"/>
            <a:r>
              <a:rPr lang="en-US" sz="2400" dirty="0" smtClean="0"/>
              <a:t>Sequence display</a:t>
            </a:r>
          </a:p>
          <a:p>
            <a:pPr lvl="0"/>
            <a:r>
              <a:rPr lang="en-US" sz="2400" dirty="0" smtClean="0"/>
              <a:t>The recombination   information   display</a:t>
            </a:r>
          </a:p>
          <a:p>
            <a:pPr lvl="0"/>
            <a:r>
              <a:rPr lang="en-US" sz="2400" dirty="0" smtClean="0"/>
              <a:t>Schematic sequence display</a:t>
            </a:r>
            <a:endParaRPr lang="en-US" altLang="zh-CN" sz="2400" dirty="0" smtClean="0"/>
          </a:p>
          <a:p>
            <a:pPr lvl="0"/>
            <a:r>
              <a:rPr lang="zh-CN" altLang="en-US" sz="2400" dirty="0" smtClean="0"/>
              <a:t> </a:t>
            </a:r>
            <a:r>
              <a:rPr lang="en-US" sz="2400" dirty="0" smtClean="0"/>
              <a:t>Plot display</a:t>
            </a:r>
            <a:endParaRPr lang="zh-CN" altLang="en-US" sz="2400" dirty="0" smtClean="0"/>
          </a:p>
          <a:p>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p:nvPr/>
        </p:nvPicPr>
        <p:blipFill>
          <a:blip r:embed="rId2"/>
          <a:srcRect t="1323"/>
          <a:stretch>
            <a:fillRect/>
          </a:stretch>
        </p:blipFill>
        <p:spPr bwMode="auto">
          <a:xfrm>
            <a:off x="1142976" y="785794"/>
            <a:ext cx="6572296" cy="5328562"/>
          </a:xfrm>
          <a:prstGeom prst="rect">
            <a:avLst/>
          </a:prstGeom>
          <a:noFill/>
          <a:ln w="9525">
            <a:noFill/>
            <a:miter lim="800000"/>
            <a:headEnd/>
            <a:tailEnd/>
          </a:ln>
        </p:spPr>
      </p:pic>
      <p:cxnSp>
        <p:nvCxnSpPr>
          <p:cNvPr id="4" name="直接箭头连接符 3"/>
          <p:cNvCxnSpPr/>
          <p:nvPr/>
        </p:nvCxnSpPr>
        <p:spPr>
          <a:xfrm>
            <a:off x="857224" y="1785926"/>
            <a:ext cx="57150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 name="直接箭头连接符 5"/>
          <p:cNvCxnSpPr/>
          <p:nvPr/>
        </p:nvCxnSpPr>
        <p:spPr>
          <a:xfrm>
            <a:off x="785786" y="3571876"/>
            <a:ext cx="57150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 name="直接箭头连接符 6"/>
          <p:cNvCxnSpPr/>
          <p:nvPr/>
        </p:nvCxnSpPr>
        <p:spPr>
          <a:xfrm>
            <a:off x="785786" y="4214818"/>
            <a:ext cx="57150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直接箭头连接符 8"/>
          <p:cNvCxnSpPr/>
          <p:nvPr/>
        </p:nvCxnSpPr>
        <p:spPr>
          <a:xfrm rot="10800000">
            <a:off x="7072330" y="2571744"/>
            <a:ext cx="107157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 name="七角星 9">
            <a:hlinkClick r:id="rId3" action="ppaction://hlinksldjump"/>
          </p:cNvPr>
          <p:cNvSpPr/>
          <p:nvPr/>
        </p:nvSpPr>
        <p:spPr>
          <a:xfrm>
            <a:off x="7286644" y="5857892"/>
            <a:ext cx="500066" cy="500066"/>
          </a:xfrm>
          <a:prstGeom prst="star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p:nvPr/>
        </p:nvPicPr>
        <p:blipFill>
          <a:blip r:embed="rId2"/>
          <a:srcRect b="48144"/>
          <a:stretch>
            <a:fillRect/>
          </a:stretch>
        </p:blipFill>
        <p:spPr bwMode="auto">
          <a:xfrm>
            <a:off x="1214414" y="857232"/>
            <a:ext cx="6096000" cy="540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6" name="Group 2"/>
          <p:cNvGrpSpPr>
            <a:grpSpLocks noChangeAspect="1"/>
          </p:cNvGrpSpPr>
          <p:nvPr/>
        </p:nvGrpSpPr>
        <p:grpSpPr bwMode="auto">
          <a:xfrm>
            <a:off x="468091" y="1285860"/>
            <a:ext cx="8675941" cy="5500726"/>
            <a:chOff x="192" y="192"/>
            <a:chExt cx="3822" cy="2424"/>
          </a:xfrm>
        </p:grpSpPr>
        <p:sp>
          <p:nvSpPr>
            <p:cNvPr id="1027" name="Rectangle 3"/>
            <p:cNvSpPr>
              <a:spLocks noChangeAspect="1" noChangeArrowheads="1"/>
            </p:cNvSpPr>
            <p:nvPr/>
          </p:nvSpPr>
          <p:spPr bwMode="auto">
            <a:xfrm>
              <a:off x="192" y="192"/>
              <a:ext cx="205" cy="2272"/>
            </a:xfrm>
            <a:prstGeom prst="rect">
              <a:avLst/>
            </a:prstGeom>
            <a:solidFill>
              <a:srgbClr val="EAEAEA"/>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cap="none" normalizeH="0" baseline="0" smtClean="0">
                <a:ln>
                  <a:noFill/>
                </a:ln>
                <a:solidFill>
                  <a:schemeClr val="tx1"/>
                </a:solidFill>
                <a:effectLst/>
                <a:latin typeface="Arial" pitchFamily="34" charset="0"/>
                <a:ea typeface="宋体" pitchFamily="2" charset="-122"/>
              </a:endParaRPr>
            </a:p>
          </p:txBody>
        </p:sp>
        <p:grpSp>
          <p:nvGrpSpPr>
            <p:cNvPr id="1028" name="Group 4"/>
            <p:cNvGrpSpPr>
              <a:grpSpLocks noChangeAspect="1"/>
            </p:cNvGrpSpPr>
            <p:nvPr/>
          </p:nvGrpSpPr>
          <p:grpSpPr bwMode="auto">
            <a:xfrm>
              <a:off x="263" y="307"/>
              <a:ext cx="2744" cy="1780"/>
              <a:chOff x="0" y="-6"/>
              <a:chExt cx="5325" cy="3456"/>
            </a:xfrm>
          </p:grpSpPr>
          <p:pic>
            <p:nvPicPr>
              <p:cNvPr id="1029" name="Picture 5"/>
              <p:cNvPicPr>
                <a:picLocks noChangeAspect="1" noChangeArrowheads="1"/>
              </p:cNvPicPr>
              <p:nvPr/>
            </p:nvPicPr>
            <p:blipFill>
              <a:blip r:embed="rId2"/>
              <a:srcRect/>
              <a:stretch>
                <a:fillRect/>
              </a:stretch>
            </p:blipFill>
            <p:spPr bwMode="auto">
              <a:xfrm>
                <a:off x="0" y="-6"/>
                <a:ext cx="4800" cy="3456"/>
              </a:xfrm>
              <a:prstGeom prst="rect">
                <a:avLst/>
              </a:prstGeom>
              <a:noFill/>
              <a:ln w="9525">
                <a:noFill/>
                <a:miter lim="800000"/>
                <a:headEnd/>
                <a:tailEnd/>
              </a:ln>
              <a:effectLst/>
            </p:spPr>
          </p:pic>
          <p:pic>
            <p:nvPicPr>
              <p:cNvPr id="1030" name="Picture 6"/>
              <p:cNvPicPr>
                <a:picLocks noChangeAspect="1" noChangeArrowheads="1"/>
              </p:cNvPicPr>
              <p:nvPr/>
            </p:nvPicPr>
            <p:blipFill>
              <a:blip r:embed="rId3"/>
              <a:srcRect l="68001" t="8334" r="250" b="42795"/>
              <a:stretch>
                <a:fillRect/>
              </a:stretch>
            </p:blipFill>
            <p:spPr bwMode="auto">
              <a:xfrm>
                <a:off x="3492" y="126"/>
                <a:ext cx="1524" cy="1689"/>
              </a:xfrm>
              <a:prstGeom prst="rect">
                <a:avLst/>
              </a:prstGeom>
              <a:noFill/>
              <a:ln w="9525">
                <a:noFill/>
                <a:miter lim="800000"/>
                <a:headEnd/>
                <a:tailEnd/>
              </a:ln>
              <a:effectLst/>
            </p:spPr>
          </p:pic>
          <p:pic>
            <p:nvPicPr>
              <p:cNvPr id="1031" name="Picture 7"/>
              <p:cNvPicPr>
                <a:picLocks noChangeAspect="1" noChangeArrowheads="1"/>
              </p:cNvPicPr>
              <p:nvPr/>
            </p:nvPicPr>
            <p:blipFill>
              <a:blip r:embed="rId4"/>
              <a:srcRect l="67999" t="8420" r="188" b="42882"/>
              <a:stretch>
                <a:fillRect/>
              </a:stretch>
            </p:blipFill>
            <p:spPr bwMode="auto">
              <a:xfrm>
                <a:off x="3798" y="-6"/>
                <a:ext cx="1527" cy="1683"/>
              </a:xfrm>
              <a:prstGeom prst="rect">
                <a:avLst/>
              </a:prstGeom>
              <a:noFill/>
              <a:ln w="9525">
                <a:noFill/>
                <a:miter lim="800000"/>
                <a:headEnd/>
                <a:tailEnd/>
              </a:ln>
              <a:effectLst/>
            </p:spPr>
          </p:pic>
        </p:grpSp>
        <p:sp>
          <p:nvSpPr>
            <p:cNvPr id="1032" name="Line 8"/>
            <p:cNvSpPr>
              <a:spLocks noChangeAspect="1" noChangeShapeType="1"/>
            </p:cNvSpPr>
            <p:nvPr/>
          </p:nvSpPr>
          <p:spPr bwMode="auto">
            <a:xfrm>
              <a:off x="1122" y="1412"/>
              <a:ext cx="1912" cy="1"/>
            </a:xfrm>
            <a:prstGeom prst="line">
              <a:avLst/>
            </a:prstGeom>
            <a:noFill/>
            <a:ln w="9525">
              <a:solidFill>
                <a:srgbClr val="000000"/>
              </a:solidFill>
              <a:round/>
              <a:headEnd type="none" w="lg" len="lg"/>
              <a:tailEnd/>
            </a:ln>
          </p:spPr>
          <p:txBody>
            <a:bodyPr vert="horz" wrap="square" lIns="91440" tIns="45720" rIns="91440" bIns="45720" numCol="1" anchor="t" anchorCtr="0" compatLnSpc="1">
              <a:prstTxWarp prst="textNoShape">
                <a:avLst/>
              </a:prstTxWarp>
            </a:bodyPr>
            <a:lstStyle/>
            <a:p>
              <a:endParaRPr lang="zh-CN" altLang="en-US" sz="1200"/>
            </a:p>
          </p:txBody>
        </p:sp>
        <p:sp>
          <p:nvSpPr>
            <p:cNvPr id="1033" name="Line 9"/>
            <p:cNvSpPr>
              <a:spLocks noChangeAspect="1" noChangeShapeType="1"/>
            </p:cNvSpPr>
            <p:nvPr/>
          </p:nvSpPr>
          <p:spPr bwMode="auto">
            <a:xfrm flipH="1" flipV="1">
              <a:off x="2156" y="1007"/>
              <a:ext cx="878" cy="0"/>
            </a:xfrm>
            <a:prstGeom prst="line">
              <a:avLst/>
            </a:prstGeom>
            <a:noFill/>
            <a:ln w="9525">
              <a:solidFill>
                <a:srgbClr val="000000"/>
              </a:solidFill>
              <a:round/>
              <a:headEnd type="none" w="lg" len="lg"/>
              <a:tailEnd type="oval" w="med" len="med"/>
            </a:ln>
          </p:spPr>
          <p:txBody>
            <a:bodyPr vert="horz" wrap="square" lIns="91440" tIns="45720" rIns="91440" bIns="45720" numCol="1" anchor="t" anchorCtr="0" compatLnSpc="1">
              <a:prstTxWarp prst="textNoShape">
                <a:avLst/>
              </a:prstTxWarp>
            </a:bodyPr>
            <a:lstStyle/>
            <a:p>
              <a:endParaRPr lang="zh-CN" altLang="en-US" sz="1200"/>
            </a:p>
          </p:txBody>
        </p:sp>
        <p:sp>
          <p:nvSpPr>
            <p:cNvPr id="1034" name="Line 10"/>
            <p:cNvSpPr>
              <a:spLocks noChangeAspect="1" noChangeShapeType="1"/>
            </p:cNvSpPr>
            <p:nvPr/>
          </p:nvSpPr>
          <p:spPr bwMode="auto">
            <a:xfrm flipH="1">
              <a:off x="2000" y="1210"/>
              <a:ext cx="1034" cy="0"/>
            </a:xfrm>
            <a:prstGeom prst="line">
              <a:avLst/>
            </a:prstGeom>
            <a:noFill/>
            <a:ln w="9525">
              <a:solidFill>
                <a:srgbClr val="000000"/>
              </a:solidFill>
              <a:round/>
              <a:headEnd type="none" w="lg" len="lg"/>
              <a:tailEnd type="oval" w="med" len="med"/>
            </a:ln>
          </p:spPr>
          <p:txBody>
            <a:bodyPr vert="horz" wrap="square" lIns="91440" tIns="45720" rIns="91440" bIns="45720" numCol="1" anchor="t" anchorCtr="0" compatLnSpc="1">
              <a:prstTxWarp prst="textNoShape">
                <a:avLst/>
              </a:prstTxWarp>
            </a:bodyPr>
            <a:lstStyle/>
            <a:p>
              <a:endParaRPr lang="zh-CN" altLang="en-US" sz="1200"/>
            </a:p>
          </p:txBody>
        </p:sp>
        <p:sp>
          <p:nvSpPr>
            <p:cNvPr id="1035" name="Line 11"/>
            <p:cNvSpPr>
              <a:spLocks noChangeAspect="1" noChangeShapeType="1"/>
            </p:cNvSpPr>
            <p:nvPr/>
          </p:nvSpPr>
          <p:spPr bwMode="auto">
            <a:xfrm flipH="1">
              <a:off x="2465" y="1819"/>
              <a:ext cx="569" cy="0"/>
            </a:xfrm>
            <a:prstGeom prst="line">
              <a:avLst/>
            </a:prstGeom>
            <a:noFill/>
            <a:ln w="9525">
              <a:solidFill>
                <a:srgbClr val="000000"/>
              </a:solidFill>
              <a:round/>
              <a:headEnd type="none" w="lg" len="lg"/>
              <a:tailEnd type="oval" w="med" len="med"/>
            </a:ln>
          </p:spPr>
          <p:txBody>
            <a:bodyPr vert="horz" wrap="square" lIns="91440" tIns="45720" rIns="91440" bIns="45720" numCol="1" anchor="t" anchorCtr="0" compatLnSpc="1">
              <a:prstTxWarp prst="textNoShape">
                <a:avLst/>
              </a:prstTxWarp>
            </a:bodyPr>
            <a:lstStyle/>
            <a:p>
              <a:endParaRPr lang="zh-CN" altLang="en-US" sz="1200"/>
            </a:p>
          </p:txBody>
        </p:sp>
        <p:sp>
          <p:nvSpPr>
            <p:cNvPr id="1036" name="Line 12"/>
            <p:cNvSpPr>
              <a:spLocks noChangeAspect="1" noChangeShapeType="1"/>
            </p:cNvSpPr>
            <p:nvPr/>
          </p:nvSpPr>
          <p:spPr bwMode="auto">
            <a:xfrm flipH="1">
              <a:off x="1199" y="1616"/>
              <a:ext cx="1835" cy="0"/>
            </a:xfrm>
            <a:prstGeom prst="line">
              <a:avLst/>
            </a:prstGeom>
            <a:noFill/>
            <a:ln w="9525">
              <a:solidFill>
                <a:srgbClr val="000000"/>
              </a:solidFill>
              <a:round/>
              <a:headEnd type="none" w="lg" len="lg"/>
              <a:tailEnd type="oval" w="med" len="med"/>
            </a:ln>
          </p:spPr>
          <p:txBody>
            <a:bodyPr vert="horz" wrap="square" lIns="91440" tIns="45720" rIns="91440" bIns="45720" numCol="1" anchor="t" anchorCtr="0" compatLnSpc="1">
              <a:prstTxWarp prst="textNoShape">
                <a:avLst/>
              </a:prstTxWarp>
            </a:bodyPr>
            <a:lstStyle/>
            <a:p>
              <a:endParaRPr lang="zh-CN" altLang="en-US" sz="1200"/>
            </a:p>
          </p:txBody>
        </p:sp>
        <p:sp>
          <p:nvSpPr>
            <p:cNvPr id="1037" name="Line 13"/>
            <p:cNvSpPr>
              <a:spLocks noChangeAspect="1" noChangeShapeType="1"/>
            </p:cNvSpPr>
            <p:nvPr/>
          </p:nvSpPr>
          <p:spPr bwMode="auto">
            <a:xfrm>
              <a:off x="2672" y="804"/>
              <a:ext cx="362" cy="0"/>
            </a:xfrm>
            <a:prstGeom prst="line">
              <a:avLst/>
            </a:prstGeom>
            <a:noFill/>
            <a:ln w="9525">
              <a:solidFill>
                <a:srgbClr val="000000"/>
              </a:solidFill>
              <a:round/>
              <a:headEnd type="oval" w="med" len="med"/>
              <a:tailEnd/>
            </a:ln>
          </p:spPr>
          <p:txBody>
            <a:bodyPr vert="horz" wrap="square" lIns="91440" tIns="45720" rIns="91440" bIns="45720" numCol="1" anchor="t" anchorCtr="0" compatLnSpc="1">
              <a:prstTxWarp prst="textNoShape">
                <a:avLst/>
              </a:prstTxWarp>
            </a:bodyPr>
            <a:lstStyle/>
            <a:p>
              <a:endParaRPr lang="zh-CN" altLang="en-US" sz="1200"/>
            </a:p>
          </p:txBody>
        </p:sp>
        <p:sp>
          <p:nvSpPr>
            <p:cNvPr id="1038" name="Line 14"/>
            <p:cNvSpPr>
              <a:spLocks noChangeAspect="1" noChangeShapeType="1"/>
            </p:cNvSpPr>
            <p:nvPr/>
          </p:nvSpPr>
          <p:spPr bwMode="auto">
            <a:xfrm flipH="1">
              <a:off x="1691" y="399"/>
              <a:ext cx="1343" cy="0"/>
            </a:xfrm>
            <a:prstGeom prst="line">
              <a:avLst/>
            </a:prstGeom>
            <a:noFill/>
            <a:ln w="9525">
              <a:solidFill>
                <a:srgbClr val="000000"/>
              </a:solidFill>
              <a:round/>
              <a:headEnd type="none" w="lg" len="lg"/>
              <a:tailEnd type="oval" w="med" len="med"/>
            </a:ln>
          </p:spPr>
          <p:txBody>
            <a:bodyPr vert="horz" wrap="square" lIns="91440" tIns="45720" rIns="91440" bIns="45720" numCol="1" anchor="t" anchorCtr="0" compatLnSpc="1">
              <a:prstTxWarp prst="textNoShape">
                <a:avLst/>
              </a:prstTxWarp>
            </a:bodyPr>
            <a:lstStyle/>
            <a:p>
              <a:endParaRPr lang="zh-CN" altLang="en-US" sz="1200"/>
            </a:p>
          </p:txBody>
        </p:sp>
        <p:sp>
          <p:nvSpPr>
            <p:cNvPr id="1039" name="Text Box 15"/>
            <p:cNvSpPr txBox="1">
              <a:spLocks noChangeAspect="1" noChangeArrowheads="1"/>
            </p:cNvSpPr>
            <p:nvPr/>
          </p:nvSpPr>
          <p:spPr bwMode="auto">
            <a:xfrm>
              <a:off x="349" y="2254"/>
              <a:ext cx="1560" cy="192"/>
            </a:xfrm>
            <a:prstGeom prst="rect">
              <a:avLst/>
            </a:prstGeom>
            <a:noFill/>
            <a:ln w="9525">
              <a:noFill/>
              <a:miter lim="800000"/>
              <a:headEnd type="none" w="lg" len="lg"/>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Arial" pitchFamily="34" charset="0"/>
                  <a:ea typeface="宋体" pitchFamily="2" charset="-122"/>
                </a:rPr>
                <a:t>Figure 1.  </a:t>
              </a:r>
              <a:r>
                <a:rPr kumimoji="0" lang="en-US" altLang="zh-CN" sz="1200" b="0" i="0" u="none" strike="noStrike" cap="none" normalizeH="0" baseline="0" dirty="0" smtClean="0">
                  <a:ln>
                    <a:noFill/>
                  </a:ln>
                  <a:solidFill>
                    <a:srgbClr val="000000"/>
                  </a:solidFill>
                  <a:effectLst/>
                  <a:latin typeface="Arial" pitchFamily="34" charset="0"/>
                  <a:ea typeface="宋体" pitchFamily="2" charset="-122"/>
                </a:rPr>
                <a:t>The main components of the RDP interface.</a:t>
              </a:r>
            </a:p>
            <a:p>
              <a:pPr marL="0" marR="0" lvl="0" indent="0" algn="just" defTabSz="914400" rtl="0" eaLnBrk="1" fontAlgn="base" latinLnBrk="0" hangingPunct="1">
                <a:lnSpc>
                  <a:spcPct val="100000"/>
                </a:lnSpc>
                <a:spcBef>
                  <a:spcPct val="0"/>
                </a:spcBef>
                <a:spcAft>
                  <a:spcPct val="0"/>
                </a:spcAft>
                <a:buClrTx/>
                <a:buSzTx/>
                <a:buFontTx/>
                <a:buNone/>
                <a:tabLst/>
              </a:pPr>
              <a:r>
                <a:rPr lang="en-US" altLang="zh-CN" sz="1200" dirty="0" smtClean="0">
                  <a:solidFill>
                    <a:srgbClr val="000000"/>
                  </a:solidFill>
                  <a:latin typeface="Arial" pitchFamily="34" charset="0"/>
                  <a:ea typeface="宋体" pitchFamily="2" charset="-122"/>
                </a:rPr>
                <a:t>                 </a:t>
              </a:r>
              <a:endParaRPr kumimoji="0" lang="zh-CN" altLang="zh-CN" sz="12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040" name="Line 16"/>
            <p:cNvSpPr>
              <a:spLocks noChangeAspect="1" noChangeShapeType="1"/>
            </p:cNvSpPr>
            <p:nvPr/>
          </p:nvSpPr>
          <p:spPr bwMode="auto">
            <a:xfrm>
              <a:off x="1536" y="601"/>
              <a:ext cx="1498" cy="0"/>
            </a:xfrm>
            <a:prstGeom prst="line">
              <a:avLst/>
            </a:prstGeom>
            <a:noFill/>
            <a:ln w="9525">
              <a:solidFill>
                <a:srgbClr val="000000"/>
              </a:solidFill>
              <a:round/>
              <a:headEnd type="none" w="lg" len="lg"/>
              <a:tailEnd/>
            </a:ln>
          </p:spPr>
          <p:txBody>
            <a:bodyPr vert="horz" wrap="square" lIns="91440" tIns="45720" rIns="91440" bIns="45720" numCol="1" anchor="t" anchorCtr="0" compatLnSpc="1">
              <a:prstTxWarp prst="textNoShape">
                <a:avLst/>
              </a:prstTxWarp>
            </a:bodyPr>
            <a:lstStyle/>
            <a:p>
              <a:endParaRPr lang="zh-CN" altLang="en-US" sz="1200"/>
            </a:p>
          </p:txBody>
        </p:sp>
        <p:sp>
          <p:nvSpPr>
            <p:cNvPr id="1041" name="Text Box 17"/>
            <p:cNvSpPr txBox="1">
              <a:spLocks noChangeAspect="1" noChangeArrowheads="1"/>
            </p:cNvSpPr>
            <p:nvPr/>
          </p:nvSpPr>
          <p:spPr bwMode="auto">
            <a:xfrm>
              <a:off x="3001" y="331"/>
              <a:ext cx="919" cy="192"/>
            </a:xfrm>
            <a:prstGeom prst="rect">
              <a:avLst/>
            </a:prstGeom>
            <a:noFill/>
            <a:ln w="9525">
              <a:noFill/>
              <a:miter lim="800000"/>
              <a:headEnd type="none" w="lg" len="lg"/>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宋体" pitchFamily="2" charset="-122"/>
                </a:rPr>
                <a:t>Command buttons </a:t>
              </a:r>
              <a:r>
                <a:rPr kumimoji="0" lang="zh-CN" altLang="en-US" sz="1200" b="0" i="0" u="none" strike="noStrike" cap="none" normalizeH="0" baseline="0" dirty="0" smtClean="0">
                  <a:ln>
                    <a:noFill/>
                  </a:ln>
                  <a:solidFill>
                    <a:srgbClr val="000000"/>
                  </a:solidFill>
                  <a:effectLst/>
                  <a:latin typeface="Arial" pitchFamily="34" charset="0"/>
                  <a:ea typeface="宋体" pitchFamily="2" charset="-122"/>
                </a:rPr>
                <a:t>命令按钮</a:t>
              </a:r>
              <a:endParaRPr kumimoji="0" lang="zh-CN" altLang="zh-CN" sz="12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042" name="Text Box 18"/>
            <p:cNvSpPr txBox="1">
              <a:spLocks noChangeAspect="1" noChangeArrowheads="1"/>
            </p:cNvSpPr>
            <p:nvPr/>
          </p:nvSpPr>
          <p:spPr bwMode="auto">
            <a:xfrm>
              <a:off x="3001" y="735"/>
              <a:ext cx="856" cy="192"/>
            </a:xfrm>
            <a:prstGeom prst="rect">
              <a:avLst/>
            </a:prstGeom>
            <a:noFill/>
            <a:ln w="9525">
              <a:noFill/>
              <a:miter lim="800000"/>
              <a:headEnd type="none" w="lg" len="lg"/>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宋体" pitchFamily="2" charset="-122"/>
                </a:rPr>
                <a:t>Tree display </a:t>
              </a:r>
              <a:r>
                <a:rPr kumimoji="0" lang="zh-CN" altLang="en-US" sz="1200" b="0" i="0" u="none" strike="noStrike" cap="none" normalizeH="0" baseline="0" dirty="0" smtClean="0">
                  <a:ln>
                    <a:noFill/>
                  </a:ln>
                  <a:solidFill>
                    <a:srgbClr val="000000"/>
                  </a:solidFill>
                  <a:effectLst/>
                  <a:latin typeface="Arial" pitchFamily="34" charset="0"/>
                  <a:ea typeface="宋体" pitchFamily="2" charset="-122"/>
                </a:rPr>
                <a:t>进化树显示</a:t>
              </a:r>
              <a:endParaRPr kumimoji="0" lang="zh-CN" altLang="zh-CN" sz="12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043" name="Text Box 19"/>
            <p:cNvSpPr txBox="1">
              <a:spLocks noChangeAspect="1" noChangeArrowheads="1"/>
            </p:cNvSpPr>
            <p:nvPr/>
          </p:nvSpPr>
          <p:spPr bwMode="auto">
            <a:xfrm>
              <a:off x="3001" y="938"/>
              <a:ext cx="836" cy="192"/>
            </a:xfrm>
            <a:prstGeom prst="rect">
              <a:avLst/>
            </a:prstGeom>
            <a:noFill/>
            <a:ln w="9525">
              <a:noFill/>
              <a:miter lim="800000"/>
              <a:headEnd type="none" w="lg" len="lg"/>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宋体" pitchFamily="2" charset="-122"/>
                </a:rPr>
                <a:t>Matrix display </a:t>
              </a:r>
              <a:r>
                <a:rPr kumimoji="0" lang="zh-CN" altLang="en-US" sz="1200" b="0" i="0" u="none" strike="noStrike" cap="none" normalizeH="0" baseline="0" dirty="0" smtClean="0">
                  <a:ln>
                    <a:noFill/>
                  </a:ln>
                  <a:solidFill>
                    <a:srgbClr val="000000"/>
                  </a:solidFill>
                  <a:effectLst/>
                  <a:latin typeface="Arial" pitchFamily="34" charset="0"/>
                  <a:ea typeface="宋体" pitchFamily="2" charset="-122"/>
                </a:rPr>
                <a:t>矩阵显示</a:t>
              </a:r>
              <a:endParaRPr kumimoji="0" lang="zh-CN" altLang="zh-CN" sz="12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044" name="Text Box 20"/>
            <p:cNvSpPr txBox="1">
              <a:spLocks noChangeAspect="1" noChangeArrowheads="1"/>
            </p:cNvSpPr>
            <p:nvPr/>
          </p:nvSpPr>
          <p:spPr bwMode="auto">
            <a:xfrm>
              <a:off x="3001" y="1141"/>
              <a:ext cx="1013" cy="192"/>
            </a:xfrm>
            <a:prstGeom prst="rect">
              <a:avLst/>
            </a:prstGeom>
            <a:noFill/>
            <a:ln w="9525">
              <a:noFill/>
              <a:miter lim="800000"/>
              <a:headEnd type="none" w="lg" len="lg"/>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宋体" pitchFamily="2" charset="-122"/>
                </a:rPr>
                <a:t>Recombination info. Display</a:t>
              </a:r>
            </a:p>
            <a:p>
              <a:pPr marL="0" marR="0" lvl="0" indent="0" algn="just" defTabSz="914400" rtl="0" eaLnBrk="1" fontAlgn="base" latinLnBrk="0" hangingPunct="1">
                <a:lnSpc>
                  <a:spcPct val="100000"/>
                </a:lnSpc>
                <a:spcBef>
                  <a:spcPct val="0"/>
                </a:spcBef>
                <a:spcAft>
                  <a:spcPct val="0"/>
                </a:spcAft>
                <a:buClrTx/>
                <a:buSzTx/>
                <a:buFontTx/>
                <a:buNone/>
                <a:tabLst/>
              </a:pPr>
              <a:r>
                <a:rPr lang="zh-CN" altLang="en-US" sz="1200" dirty="0" smtClean="0">
                  <a:solidFill>
                    <a:srgbClr val="000000"/>
                  </a:solidFill>
                  <a:latin typeface="Arial" pitchFamily="34" charset="0"/>
                  <a:ea typeface="宋体" pitchFamily="2" charset="-122"/>
                </a:rPr>
                <a:t>重组信息显示</a:t>
              </a:r>
              <a:endParaRPr kumimoji="0" lang="zh-CN" altLang="zh-CN" sz="12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045" name="Text Box 21"/>
            <p:cNvSpPr txBox="1">
              <a:spLocks noChangeAspect="1" noChangeArrowheads="1"/>
            </p:cNvSpPr>
            <p:nvPr/>
          </p:nvSpPr>
          <p:spPr bwMode="auto">
            <a:xfrm>
              <a:off x="3001" y="1343"/>
              <a:ext cx="982" cy="192"/>
            </a:xfrm>
            <a:prstGeom prst="rect">
              <a:avLst/>
            </a:prstGeom>
            <a:noFill/>
            <a:ln w="9525">
              <a:noFill/>
              <a:miter lim="800000"/>
              <a:headEnd type="none" w="lg" len="lg"/>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宋体" pitchFamily="2" charset="-122"/>
                </a:rPr>
                <a:t>Sequence display </a:t>
              </a:r>
              <a:r>
                <a:rPr kumimoji="0" lang="zh-CN" altLang="en-US" sz="1200" b="0" i="0" u="none" strike="noStrike" cap="none" normalizeH="0" baseline="0" dirty="0" smtClean="0">
                  <a:ln>
                    <a:noFill/>
                  </a:ln>
                  <a:solidFill>
                    <a:srgbClr val="000000"/>
                  </a:solidFill>
                  <a:effectLst/>
                  <a:latin typeface="Arial" pitchFamily="34" charset="0"/>
                  <a:ea typeface="宋体" pitchFamily="2" charset="-122"/>
                </a:rPr>
                <a:t>序列显示</a:t>
              </a:r>
              <a:endParaRPr kumimoji="0" lang="zh-CN" altLang="zh-CN" sz="12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046" name="Text Box 22"/>
            <p:cNvSpPr txBox="1">
              <a:spLocks noChangeAspect="1" noChangeArrowheads="1"/>
            </p:cNvSpPr>
            <p:nvPr/>
          </p:nvSpPr>
          <p:spPr bwMode="auto">
            <a:xfrm>
              <a:off x="3001" y="1546"/>
              <a:ext cx="698" cy="192"/>
            </a:xfrm>
            <a:prstGeom prst="rect">
              <a:avLst/>
            </a:prstGeom>
            <a:noFill/>
            <a:ln w="9525">
              <a:noFill/>
              <a:miter lim="800000"/>
              <a:headEnd type="none" w="lg" len="lg"/>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宋体" pitchFamily="2" charset="-122"/>
                </a:rPr>
                <a:t>Plot display</a:t>
              </a:r>
              <a:r>
                <a:rPr kumimoji="0" lang="zh-CN" altLang="en-US" sz="1200" b="0" i="0" u="none" strike="noStrike" cap="none" normalizeH="0" baseline="0" dirty="0" smtClean="0">
                  <a:ln>
                    <a:noFill/>
                  </a:ln>
                  <a:solidFill>
                    <a:srgbClr val="000000"/>
                  </a:solidFill>
                  <a:effectLst/>
                  <a:latin typeface="Arial" pitchFamily="34" charset="0"/>
                  <a:ea typeface="宋体" pitchFamily="2" charset="-122"/>
                </a:rPr>
                <a:t>绘图显示</a:t>
              </a:r>
              <a:endParaRPr kumimoji="0" lang="zh-CN" altLang="zh-CN" sz="12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047" name="Text Box 23"/>
            <p:cNvSpPr txBox="1">
              <a:spLocks noChangeAspect="1" noChangeArrowheads="1"/>
            </p:cNvSpPr>
            <p:nvPr/>
          </p:nvSpPr>
          <p:spPr bwMode="auto">
            <a:xfrm>
              <a:off x="3001" y="1749"/>
              <a:ext cx="1013" cy="192"/>
            </a:xfrm>
            <a:prstGeom prst="rect">
              <a:avLst/>
            </a:prstGeom>
            <a:noFill/>
            <a:ln w="9525">
              <a:noFill/>
              <a:miter lim="800000"/>
              <a:headEnd type="none" w="lg" len="lg"/>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宋体" pitchFamily="2" charset="-122"/>
                </a:rPr>
                <a:t>Schematic</a:t>
              </a:r>
              <a:r>
                <a:rPr kumimoji="0" lang="en-US" altLang="zh-CN" sz="1200" b="0" i="0" u="none" strike="noStrike" cap="none" normalizeH="0" dirty="0" smtClean="0">
                  <a:ln>
                    <a:noFill/>
                  </a:ln>
                  <a:solidFill>
                    <a:srgbClr val="000000"/>
                  </a:solidFill>
                  <a:effectLst/>
                  <a:latin typeface="Arial" pitchFamily="34" charset="0"/>
                  <a:ea typeface="宋体" pitchFamily="2" charset="-122"/>
                </a:rPr>
                <a:t> </a:t>
              </a:r>
              <a:r>
                <a:rPr kumimoji="0" lang="en-US" altLang="zh-CN" sz="1200" b="0" i="0" u="none" strike="noStrike" cap="none" normalizeH="0" baseline="0" dirty="0" smtClean="0">
                  <a:ln>
                    <a:noFill/>
                  </a:ln>
                  <a:solidFill>
                    <a:srgbClr val="000000"/>
                  </a:solidFill>
                  <a:effectLst/>
                  <a:latin typeface="Arial" pitchFamily="34" charset="0"/>
                  <a:ea typeface="宋体" pitchFamily="2" charset="-122"/>
                </a:rPr>
                <a:t>sequence display</a:t>
              </a:r>
            </a:p>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rgbClr val="000000"/>
                  </a:solidFill>
                  <a:effectLst/>
                  <a:latin typeface="Arial" pitchFamily="34" charset="0"/>
                  <a:ea typeface="宋体" pitchFamily="2" charset="-122"/>
                </a:rPr>
                <a:t>图解序列显示</a:t>
              </a:r>
              <a:endParaRPr kumimoji="0" lang="zh-CN" altLang="zh-CN" sz="12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048" name="Text Box 24"/>
            <p:cNvSpPr txBox="1">
              <a:spLocks noChangeAspect="1" noChangeArrowheads="1"/>
            </p:cNvSpPr>
            <p:nvPr/>
          </p:nvSpPr>
          <p:spPr bwMode="auto">
            <a:xfrm>
              <a:off x="3001" y="533"/>
              <a:ext cx="950" cy="192"/>
            </a:xfrm>
            <a:prstGeom prst="rect">
              <a:avLst/>
            </a:prstGeom>
            <a:noFill/>
            <a:ln w="9525">
              <a:noFill/>
              <a:miter lim="800000"/>
              <a:headEnd type="none" w="lg" len="lg"/>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宋体" pitchFamily="2" charset="-122"/>
                </a:rPr>
                <a:t>Identity display </a:t>
              </a:r>
              <a:r>
                <a:rPr kumimoji="0" lang="zh-CN" altLang="en-US" sz="1200" b="0" i="0" u="none" strike="noStrike" cap="none" normalizeH="0" baseline="0" dirty="0" smtClean="0">
                  <a:ln>
                    <a:noFill/>
                  </a:ln>
                  <a:solidFill>
                    <a:srgbClr val="000000"/>
                  </a:solidFill>
                  <a:effectLst/>
                  <a:latin typeface="Arial" pitchFamily="34" charset="0"/>
                  <a:ea typeface="宋体" pitchFamily="2" charset="-122"/>
                </a:rPr>
                <a:t>同源性显示</a:t>
              </a:r>
              <a:endParaRPr kumimoji="0" lang="zh-CN" altLang="zh-CN" sz="12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049" name="Line 25"/>
            <p:cNvSpPr>
              <a:spLocks noChangeAspect="1" noChangeShapeType="1"/>
            </p:cNvSpPr>
            <p:nvPr/>
          </p:nvSpPr>
          <p:spPr bwMode="auto">
            <a:xfrm flipV="1">
              <a:off x="1122" y="1121"/>
              <a:ext cx="0" cy="291"/>
            </a:xfrm>
            <a:prstGeom prst="line">
              <a:avLst/>
            </a:prstGeom>
            <a:noFill/>
            <a:ln w="9525">
              <a:solidFill>
                <a:srgbClr val="000000"/>
              </a:solidFill>
              <a:round/>
              <a:headEnd type="none" w="lg" len="lg"/>
              <a:tailEnd type="oval" w="med" len="med"/>
            </a:ln>
          </p:spPr>
          <p:txBody>
            <a:bodyPr vert="horz" wrap="square" lIns="91440" tIns="45720" rIns="91440" bIns="45720" numCol="1" anchor="t" anchorCtr="0" compatLnSpc="1">
              <a:prstTxWarp prst="textNoShape">
                <a:avLst/>
              </a:prstTxWarp>
            </a:bodyPr>
            <a:lstStyle/>
            <a:p>
              <a:endParaRPr lang="zh-CN" altLang="en-US" sz="1200"/>
            </a:p>
          </p:txBody>
        </p:sp>
        <p:sp>
          <p:nvSpPr>
            <p:cNvPr id="1050" name="Line 26"/>
            <p:cNvSpPr>
              <a:spLocks noChangeAspect="1" noChangeShapeType="1"/>
            </p:cNvSpPr>
            <p:nvPr/>
          </p:nvSpPr>
          <p:spPr bwMode="auto">
            <a:xfrm flipV="1">
              <a:off x="1536" y="501"/>
              <a:ext cx="0" cy="101"/>
            </a:xfrm>
            <a:prstGeom prst="line">
              <a:avLst/>
            </a:prstGeom>
            <a:noFill/>
            <a:ln w="9525">
              <a:solidFill>
                <a:srgbClr val="000000"/>
              </a:solidFill>
              <a:round/>
              <a:headEnd type="none" w="lg" len="lg"/>
              <a:tailEnd type="oval" w="med" len="med"/>
            </a:ln>
          </p:spPr>
          <p:txBody>
            <a:bodyPr vert="horz" wrap="square" lIns="91440" tIns="45720" rIns="91440" bIns="45720" numCol="1" anchor="t" anchorCtr="0" compatLnSpc="1">
              <a:prstTxWarp prst="textNoShape">
                <a:avLst/>
              </a:prstTxWarp>
            </a:bodyPr>
            <a:lstStyle/>
            <a:p>
              <a:endParaRPr lang="zh-CN" altLang="en-US" sz="1200"/>
            </a:p>
          </p:txBody>
        </p:sp>
        <p:sp>
          <p:nvSpPr>
            <p:cNvPr id="1051" name="Rectangle 27"/>
            <p:cNvSpPr>
              <a:spLocks noChangeAspect="1" noChangeArrowheads="1"/>
            </p:cNvSpPr>
            <p:nvPr/>
          </p:nvSpPr>
          <p:spPr bwMode="auto">
            <a:xfrm>
              <a:off x="192" y="2464"/>
              <a:ext cx="3822" cy="152"/>
            </a:xfrm>
            <a:prstGeom prst="rect">
              <a:avLst/>
            </a:prstGeom>
            <a:solidFill>
              <a:srgbClr val="FFFFFF"/>
            </a:solidFill>
            <a:ln w="9525">
              <a:noFill/>
              <a:miter lim="800000"/>
              <a:headEnd type="none" w="lg" len="lg"/>
              <a:tailEnd/>
            </a:ln>
          </p:spPr>
          <p:txBody>
            <a:bodyPr vert="horz" wrap="square" lIns="91440" tIns="45720" rIns="91440" bIns="45720" numCol="1" anchor="ctr" anchorCtr="0" compatLnSpc="1">
              <a:prstTxWarp prst="textNoShape">
                <a:avLst/>
              </a:prstTxWarp>
            </a:bodyPr>
            <a:lstStyle/>
            <a:p>
              <a:endParaRPr lang="zh-CN" altLang="en-US" sz="1200"/>
            </a:p>
          </p:txBody>
        </p:sp>
      </p:grpSp>
      <p:sp>
        <p:nvSpPr>
          <p:cNvPr id="30" name="TextBox 29"/>
          <p:cNvSpPr txBox="1"/>
          <p:nvPr/>
        </p:nvSpPr>
        <p:spPr>
          <a:xfrm>
            <a:off x="142844" y="214290"/>
            <a:ext cx="6643734" cy="523220"/>
          </a:xfrm>
          <a:prstGeom prst="rect">
            <a:avLst/>
          </a:prstGeom>
          <a:noFill/>
        </p:spPr>
        <p:txBody>
          <a:bodyPr wrap="square" rtlCol="0">
            <a:spAutoFit/>
          </a:bodyPr>
          <a:lstStyle/>
          <a:p>
            <a:r>
              <a:rPr lang="en-US" altLang="zh-CN" sz="2800" b="1" dirty="0" smtClean="0">
                <a:solidFill>
                  <a:srgbClr val="000000"/>
                </a:solidFill>
                <a:latin typeface="Arial" pitchFamily="34" charset="0"/>
                <a:ea typeface="宋体" pitchFamily="2" charset="-122"/>
              </a:rPr>
              <a:t> RDP4</a:t>
            </a:r>
            <a:r>
              <a:rPr lang="zh-CN" altLang="en-US" sz="2800" b="1" dirty="0" smtClean="0">
                <a:solidFill>
                  <a:srgbClr val="000000"/>
                </a:solidFill>
                <a:latin typeface="Arial" pitchFamily="34" charset="0"/>
                <a:ea typeface="宋体" pitchFamily="2" charset="-122"/>
              </a:rPr>
              <a:t>界面的主要组成部分</a:t>
            </a:r>
            <a:endParaRPr lang="zh-CN" altLang="en-US" sz="2800" b="1" dirty="0"/>
          </a:p>
        </p:txBody>
      </p:sp>
      <p:cxnSp>
        <p:nvCxnSpPr>
          <p:cNvPr id="31" name="直接箭头连接符 30"/>
          <p:cNvCxnSpPr/>
          <p:nvPr/>
        </p:nvCxnSpPr>
        <p:spPr>
          <a:xfrm rot="10800000">
            <a:off x="6215074" y="5500702"/>
            <a:ext cx="107157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2" name="TextBox 31"/>
          <p:cNvSpPr txBox="1"/>
          <p:nvPr/>
        </p:nvSpPr>
        <p:spPr>
          <a:xfrm>
            <a:off x="7286644" y="5357826"/>
            <a:ext cx="1428760" cy="276999"/>
          </a:xfrm>
          <a:prstGeom prst="rect">
            <a:avLst/>
          </a:prstGeom>
          <a:noFill/>
        </p:spPr>
        <p:txBody>
          <a:bodyPr wrap="square" rtlCol="0">
            <a:spAutoFit/>
          </a:bodyPr>
          <a:lstStyle/>
          <a:p>
            <a:r>
              <a:rPr lang="zh-CN" altLang="en-US" sz="1200" dirty="0" smtClean="0"/>
              <a:t>分析进度条</a:t>
            </a:r>
            <a:endParaRPr lang="zh-CN" altLang="en-US"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2"/>
          <p:cNvGrpSpPr>
            <a:grpSpLocks/>
          </p:cNvGrpSpPr>
          <p:nvPr/>
        </p:nvGrpSpPr>
        <p:grpSpPr bwMode="auto">
          <a:xfrm>
            <a:off x="1500166" y="1214422"/>
            <a:ext cx="5643602" cy="5429288"/>
            <a:chOff x="288" y="2736"/>
            <a:chExt cx="2006" cy="2051"/>
          </a:xfrm>
        </p:grpSpPr>
        <p:sp>
          <p:nvSpPr>
            <p:cNvPr id="2051" name="Rectangle 3"/>
            <p:cNvSpPr>
              <a:spLocks noChangeAspect="1" noChangeArrowheads="1"/>
            </p:cNvSpPr>
            <p:nvPr/>
          </p:nvSpPr>
          <p:spPr bwMode="auto">
            <a:xfrm>
              <a:off x="288" y="2736"/>
              <a:ext cx="218" cy="1824"/>
            </a:xfrm>
            <a:prstGeom prst="rect">
              <a:avLst/>
            </a:prstGeom>
            <a:solidFill>
              <a:srgbClr val="EAEAEA"/>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100" b="0" i="0" u="none" strike="noStrike" cap="none" normalizeH="0" baseline="0" smtClean="0">
                <a:ln>
                  <a:noFill/>
                </a:ln>
                <a:solidFill>
                  <a:schemeClr val="tx1"/>
                </a:solidFill>
                <a:effectLst/>
                <a:latin typeface="Arial" pitchFamily="34" charset="0"/>
                <a:ea typeface="宋体" pitchFamily="2" charset="-122"/>
              </a:endParaRPr>
            </a:p>
          </p:txBody>
        </p:sp>
        <p:grpSp>
          <p:nvGrpSpPr>
            <p:cNvPr id="2052" name="Group 4"/>
            <p:cNvGrpSpPr>
              <a:grpSpLocks/>
            </p:cNvGrpSpPr>
            <p:nvPr/>
          </p:nvGrpSpPr>
          <p:grpSpPr bwMode="auto">
            <a:xfrm>
              <a:off x="352" y="2836"/>
              <a:ext cx="1852" cy="940"/>
              <a:chOff x="0" y="1536"/>
              <a:chExt cx="3255" cy="1689"/>
            </a:xfrm>
          </p:grpSpPr>
          <p:pic>
            <p:nvPicPr>
              <p:cNvPr id="2053" name="Picture 5"/>
              <p:cNvPicPr>
                <a:picLocks noChangeAspect="1" noChangeArrowheads="1"/>
              </p:cNvPicPr>
              <p:nvPr/>
            </p:nvPicPr>
            <p:blipFill>
              <a:blip r:embed="rId2"/>
              <a:srcRect t="8333" r="32187" b="42795"/>
              <a:stretch>
                <a:fillRect/>
              </a:stretch>
            </p:blipFill>
            <p:spPr bwMode="auto">
              <a:xfrm>
                <a:off x="0" y="1536"/>
                <a:ext cx="3255" cy="1689"/>
              </a:xfrm>
              <a:prstGeom prst="rect">
                <a:avLst/>
              </a:prstGeom>
              <a:noFill/>
              <a:ln w="9525">
                <a:noFill/>
                <a:miter lim="800000"/>
                <a:headEnd/>
                <a:tailEnd/>
              </a:ln>
              <a:effectLst/>
            </p:spPr>
          </p:pic>
          <p:sp>
            <p:nvSpPr>
              <p:cNvPr id="2054" name="Line 6"/>
              <p:cNvSpPr>
                <a:spLocks noChangeShapeType="1"/>
              </p:cNvSpPr>
              <p:nvPr/>
            </p:nvSpPr>
            <p:spPr bwMode="auto">
              <a:xfrm flipV="1">
                <a:off x="38" y="1570"/>
                <a:ext cx="82" cy="1"/>
              </a:xfrm>
              <a:prstGeom prst="line">
                <a:avLst/>
              </a:prstGeom>
              <a:noFill/>
              <a:ln w="9525">
                <a:solidFill>
                  <a:srgbClr val="CCFFCC"/>
                </a:solidFill>
                <a:round/>
                <a:headEnd/>
                <a:tailEnd/>
              </a:ln>
            </p:spPr>
            <p:txBody>
              <a:bodyPr vert="horz" wrap="square" lIns="91440" tIns="45720" rIns="91440" bIns="45720" numCol="1" anchor="t" anchorCtr="0" compatLnSpc="1">
                <a:prstTxWarp prst="textNoShape">
                  <a:avLst/>
                </a:prstTxWarp>
              </a:bodyPr>
              <a:lstStyle/>
              <a:p>
                <a:endParaRPr lang="zh-CN" altLang="en-US" sz="1100"/>
              </a:p>
            </p:txBody>
          </p:sp>
          <p:sp>
            <p:nvSpPr>
              <p:cNvPr id="2055" name="Line 7"/>
              <p:cNvSpPr>
                <a:spLocks noChangeShapeType="1"/>
              </p:cNvSpPr>
              <p:nvPr/>
            </p:nvSpPr>
            <p:spPr bwMode="auto">
              <a:xfrm>
                <a:off x="120" y="1575"/>
                <a:ext cx="0" cy="108"/>
              </a:xfrm>
              <a:prstGeom prst="line">
                <a:avLst/>
              </a:prstGeom>
              <a:noFill/>
              <a:ln w="9525">
                <a:solidFill>
                  <a:srgbClr val="CCFFCC"/>
                </a:solidFill>
                <a:round/>
                <a:headEnd/>
                <a:tailEnd/>
              </a:ln>
            </p:spPr>
            <p:txBody>
              <a:bodyPr vert="horz" wrap="square" lIns="91440" tIns="45720" rIns="91440" bIns="45720" numCol="1" anchor="t" anchorCtr="0" compatLnSpc="1">
                <a:prstTxWarp prst="textNoShape">
                  <a:avLst/>
                </a:prstTxWarp>
              </a:bodyPr>
              <a:lstStyle/>
              <a:p>
                <a:endParaRPr lang="zh-CN" altLang="en-US" sz="1100"/>
              </a:p>
            </p:txBody>
          </p:sp>
          <p:sp>
            <p:nvSpPr>
              <p:cNvPr id="2056" name="Line 8"/>
              <p:cNvSpPr>
                <a:spLocks noChangeShapeType="1"/>
              </p:cNvSpPr>
              <p:nvPr/>
            </p:nvSpPr>
            <p:spPr bwMode="auto">
              <a:xfrm flipH="1">
                <a:off x="36" y="1686"/>
                <a:ext cx="84" cy="0"/>
              </a:xfrm>
              <a:prstGeom prst="line">
                <a:avLst/>
              </a:prstGeom>
              <a:noFill/>
              <a:ln w="9525">
                <a:solidFill>
                  <a:srgbClr val="CCFFCC"/>
                </a:solidFill>
                <a:round/>
                <a:headEnd/>
                <a:tailEnd/>
              </a:ln>
            </p:spPr>
            <p:txBody>
              <a:bodyPr vert="horz" wrap="square" lIns="91440" tIns="45720" rIns="91440" bIns="45720" numCol="1" anchor="t" anchorCtr="0" compatLnSpc="1">
                <a:prstTxWarp prst="textNoShape">
                  <a:avLst/>
                </a:prstTxWarp>
              </a:bodyPr>
              <a:lstStyle/>
              <a:p>
                <a:endParaRPr lang="zh-CN" altLang="en-US" sz="1100"/>
              </a:p>
            </p:txBody>
          </p:sp>
          <p:sp>
            <p:nvSpPr>
              <p:cNvPr id="2057" name="Line 9"/>
              <p:cNvSpPr>
                <a:spLocks noChangeShapeType="1"/>
              </p:cNvSpPr>
              <p:nvPr/>
            </p:nvSpPr>
            <p:spPr bwMode="auto">
              <a:xfrm flipV="1">
                <a:off x="36" y="1572"/>
                <a:ext cx="0" cy="108"/>
              </a:xfrm>
              <a:prstGeom prst="line">
                <a:avLst/>
              </a:prstGeom>
              <a:noFill/>
              <a:ln w="9525">
                <a:solidFill>
                  <a:srgbClr val="CCFFCC"/>
                </a:solidFill>
                <a:round/>
                <a:headEnd/>
                <a:tailEnd/>
              </a:ln>
            </p:spPr>
            <p:txBody>
              <a:bodyPr vert="horz" wrap="square" lIns="91440" tIns="45720" rIns="91440" bIns="45720" numCol="1" anchor="t" anchorCtr="0" compatLnSpc="1">
                <a:prstTxWarp prst="textNoShape">
                  <a:avLst/>
                </a:prstTxWarp>
              </a:bodyPr>
              <a:lstStyle/>
              <a:p>
                <a:endParaRPr lang="zh-CN" altLang="en-US" sz="1100"/>
              </a:p>
            </p:txBody>
          </p:sp>
        </p:grpSp>
        <p:sp>
          <p:nvSpPr>
            <p:cNvPr id="2059" name="Rectangle 11"/>
            <p:cNvSpPr>
              <a:spLocks noChangeArrowheads="1"/>
            </p:cNvSpPr>
            <p:nvPr/>
          </p:nvSpPr>
          <p:spPr bwMode="auto">
            <a:xfrm>
              <a:off x="288" y="4560"/>
              <a:ext cx="2006" cy="227"/>
            </a:xfrm>
            <a:prstGeom prst="rect">
              <a:avLst/>
            </a:prstGeom>
            <a:solidFill>
              <a:srgbClr val="FFFFFF"/>
            </a:solidFill>
            <a:ln w="9525">
              <a:noFill/>
              <a:miter lim="800000"/>
              <a:headEnd type="none" w="sm" len="sm"/>
              <a:tailEnd type="none" w="sm" len="sm"/>
            </a:ln>
          </p:spPr>
          <p:txBody>
            <a:bodyPr vert="horz" wrap="square" lIns="91440" tIns="45720" rIns="91440" bIns="45720" numCol="1" anchor="ctr" anchorCtr="0" compatLnSpc="1">
              <a:prstTxWarp prst="textNoShape">
                <a:avLst/>
              </a:prstTxWarp>
            </a:bodyPr>
            <a:lstStyle/>
            <a:p>
              <a:endParaRPr lang="zh-CN" altLang="en-US" sz="1100"/>
            </a:p>
          </p:txBody>
        </p:sp>
        <p:sp>
          <p:nvSpPr>
            <p:cNvPr id="2060" name="Line 12"/>
            <p:cNvSpPr>
              <a:spLocks noChangeShapeType="1"/>
            </p:cNvSpPr>
            <p:nvPr/>
          </p:nvSpPr>
          <p:spPr bwMode="auto">
            <a:xfrm>
              <a:off x="528" y="2784"/>
              <a:ext cx="0" cy="96"/>
            </a:xfrm>
            <a:prstGeom prst="line">
              <a:avLst/>
            </a:prstGeom>
            <a:noFill/>
            <a:ln w="9525">
              <a:solidFill>
                <a:srgbClr val="000000"/>
              </a:solidFill>
              <a:round/>
              <a:headEnd type="none" w="sm" len="sm"/>
              <a:tailEnd type="oval"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2061" name="Line 13"/>
            <p:cNvSpPr>
              <a:spLocks noChangeShapeType="1"/>
            </p:cNvSpPr>
            <p:nvPr/>
          </p:nvSpPr>
          <p:spPr bwMode="auto">
            <a:xfrm flipH="1">
              <a:off x="336" y="2784"/>
              <a:ext cx="192"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2062" name="Line 14"/>
            <p:cNvSpPr>
              <a:spLocks noChangeShapeType="1"/>
            </p:cNvSpPr>
            <p:nvPr/>
          </p:nvSpPr>
          <p:spPr bwMode="auto">
            <a:xfrm>
              <a:off x="336" y="2784"/>
              <a:ext cx="0" cy="1344"/>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2063" name="Line 15"/>
            <p:cNvSpPr>
              <a:spLocks noChangeShapeType="1"/>
            </p:cNvSpPr>
            <p:nvPr/>
          </p:nvSpPr>
          <p:spPr bwMode="auto">
            <a:xfrm>
              <a:off x="336" y="4128"/>
              <a:ext cx="192"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2064" name="Line 16"/>
            <p:cNvSpPr>
              <a:spLocks noChangeShapeType="1"/>
            </p:cNvSpPr>
            <p:nvPr/>
          </p:nvSpPr>
          <p:spPr bwMode="auto">
            <a:xfrm>
              <a:off x="1920" y="2784"/>
              <a:ext cx="0" cy="96"/>
            </a:xfrm>
            <a:prstGeom prst="line">
              <a:avLst/>
            </a:prstGeom>
            <a:noFill/>
            <a:ln w="9525">
              <a:solidFill>
                <a:srgbClr val="000000"/>
              </a:solidFill>
              <a:round/>
              <a:headEnd type="none" w="sm" len="sm"/>
              <a:tailEnd type="oval"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2065" name="Line 17"/>
            <p:cNvSpPr>
              <a:spLocks noChangeShapeType="1"/>
            </p:cNvSpPr>
            <p:nvPr/>
          </p:nvSpPr>
          <p:spPr bwMode="auto">
            <a:xfrm>
              <a:off x="1920" y="2784"/>
              <a:ext cx="336"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2066" name="Line 18"/>
            <p:cNvSpPr>
              <a:spLocks noChangeShapeType="1"/>
            </p:cNvSpPr>
            <p:nvPr/>
          </p:nvSpPr>
          <p:spPr bwMode="auto">
            <a:xfrm>
              <a:off x="2256" y="2784"/>
              <a:ext cx="0" cy="1488"/>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2067" name="Line 19"/>
            <p:cNvSpPr>
              <a:spLocks noChangeShapeType="1"/>
            </p:cNvSpPr>
            <p:nvPr/>
          </p:nvSpPr>
          <p:spPr bwMode="auto">
            <a:xfrm flipH="1">
              <a:off x="2064" y="2880"/>
              <a:ext cx="144" cy="0"/>
            </a:xfrm>
            <a:prstGeom prst="line">
              <a:avLst/>
            </a:prstGeom>
            <a:noFill/>
            <a:ln w="9525">
              <a:solidFill>
                <a:srgbClr val="000000"/>
              </a:solidFill>
              <a:round/>
              <a:headEnd type="none" w="sm" len="sm"/>
              <a:tailEnd type="oval"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2068" name="Line 20"/>
            <p:cNvSpPr>
              <a:spLocks noChangeShapeType="1"/>
            </p:cNvSpPr>
            <p:nvPr/>
          </p:nvSpPr>
          <p:spPr bwMode="auto">
            <a:xfrm>
              <a:off x="2208" y="2880"/>
              <a:ext cx="0" cy="1248"/>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2069" name="Line 21"/>
            <p:cNvSpPr>
              <a:spLocks noChangeShapeType="1"/>
            </p:cNvSpPr>
            <p:nvPr/>
          </p:nvSpPr>
          <p:spPr bwMode="auto">
            <a:xfrm>
              <a:off x="384" y="2976"/>
              <a:ext cx="144" cy="0"/>
            </a:xfrm>
            <a:prstGeom prst="line">
              <a:avLst/>
            </a:prstGeom>
            <a:noFill/>
            <a:ln w="9525">
              <a:solidFill>
                <a:srgbClr val="000000"/>
              </a:solidFill>
              <a:round/>
              <a:headEnd type="none" w="sm" len="sm"/>
              <a:tailEnd type="oval"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2070" name="Line 22"/>
            <p:cNvSpPr>
              <a:spLocks noChangeShapeType="1"/>
            </p:cNvSpPr>
            <p:nvPr/>
          </p:nvSpPr>
          <p:spPr bwMode="auto">
            <a:xfrm>
              <a:off x="384" y="2976"/>
              <a:ext cx="0" cy="1008"/>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2071" name="Line 23"/>
            <p:cNvSpPr>
              <a:spLocks noChangeShapeType="1"/>
            </p:cNvSpPr>
            <p:nvPr/>
          </p:nvSpPr>
          <p:spPr bwMode="auto">
            <a:xfrm>
              <a:off x="384" y="3984"/>
              <a:ext cx="144"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2072" name="Line 24"/>
            <p:cNvSpPr>
              <a:spLocks noChangeShapeType="1"/>
            </p:cNvSpPr>
            <p:nvPr/>
          </p:nvSpPr>
          <p:spPr bwMode="auto">
            <a:xfrm flipV="1">
              <a:off x="480" y="3504"/>
              <a:ext cx="0" cy="336"/>
            </a:xfrm>
            <a:prstGeom prst="line">
              <a:avLst/>
            </a:prstGeom>
            <a:noFill/>
            <a:ln w="9525">
              <a:solidFill>
                <a:srgbClr val="000000"/>
              </a:solidFill>
              <a:round/>
              <a:headEnd type="none" w="sm" len="sm"/>
              <a:tailEnd type="oval"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2073" name="Line 25"/>
            <p:cNvSpPr>
              <a:spLocks noChangeShapeType="1"/>
            </p:cNvSpPr>
            <p:nvPr/>
          </p:nvSpPr>
          <p:spPr bwMode="auto">
            <a:xfrm>
              <a:off x="480" y="3840"/>
              <a:ext cx="48"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2074" name="Line 26"/>
            <p:cNvSpPr>
              <a:spLocks noChangeShapeType="1"/>
            </p:cNvSpPr>
            <p:nvPr/>
          </p:nvSpPr>
          <p:spPr bwMode="auto">
            <a:xfrm>
              <a:off x="2160" y="2976"/>
              <a:ext cx="0" cy="1008"/>
            </a:xfrm>
            <a:prstGeom prst="line">
              <a:avLst/>
            </a:prstGeom>
            <a:noFill/>
            <a:ln w="9525">
              <a:solidFill>
                <a:srgbClr val="000000"/>
              </a:solidFill>
              <a:round/>
              <a:headEnd type="oval"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2075" name="Line 27"/>
            <p:cNvSpPr>
              <a:spLocks noChangeShapeType="1"/>
            </p:cNvSpPr>
            <p:nvPr/>
          </p:nvSpPr>
          <p:spPr bwMode="auto">
            <a:xfrm>
              <a:off x="1968" y="3504"/>
              <a:ext cx="0" cy="336"/>
            </a:xfrm>
            <a:prstGeom prst="line">
              <a:avLst/>
            </a:prstGeom>
            <a:noFill/>
            <a:ln w="9525">
              <a:solidFill>
                <a:srgbClr val="000000"/>
              </a:solidFill>
              <a:round/>
              <a:headEnd type="oval"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2076" name="Line 28"/>
            <p:cNvSpPr>
              <a:spLocks noChangeShapeType="1"/>
            </p:cNvSpPr>
            <p:nvPr/>
          </p:nvSpPr>
          <p:spPr bwMode="auto">
            <a:xfrm flipH="1">
              <a:off x="1920" y="3840"/>
              <a:ext cx="48"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2077" name="Line 29"/>
            <p:cNvSpPr>
              <a:spLocks noChangeShapeType="1"/>
            </p:cNvSpPr>
            <p:nvPr/>
          </p:nvSpPr>
          <p:spPr bwMode="auto">
            <a:xfrm flipH="1">
              <a:off x="1920" y="3984"/>
              <a:ext cx="240"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2078" name="Line 30"/>
            <p:cNvSpPr>
              <a:spLocks noChangeShapeType="1"/>
            </p:cNvSpPr>
            <p:nvPr/>
          </p:nvSpPr>
          <p:spPr bwMode="auto">
            <a:xfrm flipH="1">
              <a:off x="1920" y="4128"/>
              <a:ext cx="288"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2079" name="Line 31"/>
            <p:cNvSpPr>
              <a:spLocks noChangeShapeType="1"/>
            </p:cNvSpPr>
            <p:nvPr/>
          </p:nvSpPr>
          <p:spPr bwMode="auto">
            <a:xfrm flipH="1">
              <a:off x="1920" y="4272"/>
              <a:ext cx="336" cy="0"/>
            </a:xfrm>
            <a:prstGeom prst="line">
              <a:avLst/>
            </a:prstGeom>
            <a:noFill/>
            <a:ln w="9525">
              <a:solidFill>
                <a:srgbClr val="000000"/>
              </a:solidFill>
              <a:round/>
              <a:headEnd type="none" w="sm" len="sm"/>
              <a:tailEnd type="none" w="sm" len="sm"/>
            </a:ln>
          </p:spPr>
          <p:txBody>
            <a:bodyPr vert="horz" wrap="square" lIns="91440" tIns="45720" rIns="91440" bIns="45720" numCol="1" anchor="t" anchorCtr="0" compatLnSpc="1">
              <a:prstTxWarp prst="textNoShape">
                <a:avLst/>
              </a:prstTxWarp>
            </a:bodyPr>
            <a:lstStyle/>
            <a:p>
              <a:endParaRPr lang="zh-CN" altLang="en-US" sz="1100"/>
            </a:p>
          </p:txBody>
        </p:sp>
        <p:sp>
          <p:nvSpPr>
            <p:cNvPr id="2080" name="Text Box 32"/>
            <p:cNvSpPr txBox="1">
              <a:spLocks noChangeArrowheads="1"/>
            </p:cNvSpPr>
            <p:nvPr/>
          </p:nvSpPr>
          <p:spPr bwMode="auto">
            <a:xfrm>
              <a:off x="488" y="3920"/>
              <a:ext cx="663" cy="205"/>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Arial" pitchFamily="34" charset="0"/>
                  <a:ea typeface="宋体" pitchFamily="2" charset="-122"/>
                </a:rPr>
                <a:t>Position indicator</a:t>
              </a:r>
              <a:r>
                <a:rPr kumimoji="0" lang="zh-CN" altLang="en-US" sz="1100" b="0" i="0" u="none" strike="noStrike" cap="none" normalizeH="0" baseline="0" dirty="0" smtClean="0">
                  <a:ln>
                    <a:noFill/>
                  </a:ln>
                  <a:solidFill>
                    <a:srgbClr val="000000"/>
                  </a:solidFill>
                  <a:effectLst/>
                  <a:latin typeface="Arial" pitchFamily="34" charset="0"/>
                  <a:ea typeface="宋体" pitchFamily="2" charset="-122"/>
                </a:rPr>
                <a:t>位点指示</a:t>
              </a:r>
              <a:endParaRPr kumimoji="0" lang="zh-CN" altLang="zh-CN" sz="1100" b="0" i="0" u="none" strike="noStrike" cap="none" normalizeH="0" baseline="0" dirty="0" smtClean="0">
                <a:ln>
                  <a:noFill/>
                </a:ln>
                <a:solidFill>
                  <a:schemeClr val="tx1"/>
                </a:solidFill>
                <a:effectLst/>
                <a:latin typeface="Arial" pitchFamily="34" charset="0"/>
                <a:ea typeface="宋体" pitchFamily="2" charset="-122"/>
              </a:endParaRPr>
            </a:p>
          </p:txBody>
        </p:sp>
        <p:sp>
          <p:nvSpPr>
            <p:cNvPr id="2081" name="Text Box 33"/>
            <p:cNvSpPr txBox="1">
              <a:spLocks noChangeArrowheads="1"/>
            </p:cNvSpPr>
            <p:nvPr/>
          </p:nvSpPr>
          <p:spPr bwMode="auto">
            <a:xfrm>
              <a:off x="488" y="4064"/>
              <a:ext cx="714" cy="205"/>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Arial" pitchFamily="34" charset="0"/>
                  <a:ea typeface="宋体" pitchFamily="2" charset="-122"/>
                </a:rPr>
                <a:t>Identity display</a:t>
              </a:r>
              <a:r>
                <a:rPr kumimoji="0" lang="zh-CN" altLang="en-US" sz="1100" b="0" i="0" u="none" strike="noStrike" cap="none" normalizeH="0" baseline="0" dirty="0" smtClean="0">
                  <a:ln>
                    <a:noFill/>
                  </a:ln>
                  <a:solidFill>
                    <a:srgbClr val="000000"/>
                  </a:solidFill>
                  <a:effectLst/>
                  <a:latin typeface="Arial" pitchFamily="34" charset="0"/>
                  <a:ea typeface="宋体" pitchFamily="2" charset="-122"/>
                </a:rPr>
                <a:t>同源性显示</a:t>
              </a:r>
              <a:endParaRPr kumimoji="0" lang="zh-CN" altLang="zh-CN" sz="1100" b="0" i="0" u="none" strike="noStrike" cap="none" normalizeH="0" baseline="0" dirty="0" smtClean="0">
                <a:ln>
                  <a:noFill/>
                </a:ln>
                <a:solidFill>
                  <a:schemeClr val="tx1"/>
                </a:solidFill>
                <a:effectLst/>
                <a:latin typeface="Arial" pitchFamily="34" charset="0"/>
                <a:ea typeface="宋体" pitchFamily="2" charset="-122"/>
              </a:endParaRPr>
            </a:p>
          </p:txBody>
        </p:sp>
        <p:sp>
          <p:nvSpPr>
            <p:cNvPr id="2082" name="Text Box 34"/>
            <p:cNvSpPr txBox="1">
              <a:spLocks noChangeArrowheads="1"/>
            </p:cNvSpPr>
            <p:nvPr/>
          </p:nvSpPr>
          <p:spPr bwMode="auto">
            <a:xfrm>
              <a:off x="488" y="3776"/>
              <a:ext cx="689" cy="205"/>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Arial" pitchFamily="34" charset="0"/>
                  <a:ea typeface="宋体" pitchFamily="2" charset="-122"/>
                </a:rPr>
                <a:t>Sequence display</a:t>
              </a:r>
              <a:r>
                <a:rPr kumimoji="0" lang="zh-CN" altLang="en-US" sz="1100" b="0" i="0" u="none" strike="noStrike" cap="none" normalizeH="0" baseline="0" dirty="0" smtClean="0">
                  <a:ln>
                    <a:noFill/>
                  </a:ln>
                  <a:solidFill>
                    <a:srgbClr val="000000"/>
                  </a:solidFill>
                  <a:effectLst/>
                  <a:latin typeface="Arial" pitchFamily="34" charset="0"/>
                  <a:ea typeface="宋体" pitchFamily="2" charset="-122"/>
                </a:rPr>
                <a:t>序列显示</a:t>
              </a:r>
              <a:endParaRPr kumimoji="0" lang="zh-CN" altLang="zh-CN" sz="1100" b="0" i="0" u="none" strike="noStrike" cap="none" normalizeH="0" baseline="0" dirty="0" smtClean="0">
                <a:ln>
                  <a:noFill/>
                </a:ln>
                <a:solidFill>
                  <a:schemeClr val="tx1"/>
                </a:solidFill>
                <a:effectLst/>
                <a:latin typeface="Arial" pitchFamily="34" charset="0"/>
                <a:ea typeface="宋体" pitchFamily="2" charset="-122"/>
              </a:endParaRPr>
            </a:p>
          </p:txBody>
        </p:sp>
        <p:sp>
          <p:nvSpPr>
            <p:cNvPr id="2083" name="Text Box 35"/>
            <p:cNvSpPr txBox="1">
              <a:spLocks noChangeArrowheads="1"/>
            </p:cNvSpPr>
            <p:nvPr/>
          </p:nvSpPr>
          <p:spPr bwMode="auto">
            <a:xfrm>
              <a:off x="1347" y="3776"/>
              <a:ext cx="614" cy="205"/>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Arial" pitchFamily="34" charset="0"/>
                  <a:ea typeface="宋体" pitchFamily="2" charset="-122"/>
                </a:rPr>
                <a:t>Sequence names</a:t>
              </a:r>
              <a:endParaRPr kumimoji="0" lang="zh-CN" altLang="zh-CN" sz="1100" b="0" i="0" u="none" strike="noStrike" cap="none" normalizeH="0" baseline="0" dirty="0" smtClean="0">
                <a:ln>
                  <a:noFill/>
                </a:ln>
                <a:solidFill>
                  <a:schemeClr val="tx1"/>
                </a:solidFill>
                <a:effectLst/>
                <a:latin typeface="Arial" pitchFamily="34" charset="0"/>
                <a:ea typeface="宋体" pitchFamily="2" charset="-122"/>
              </a:endParaRPr>
            </a:p>
          </p:txBody>
        </p:sp>
        <p:sp>
          <p:nvSpPr>
            <p:cNvPr id="2084" name="Text Box 36"/>
            <p:cNvSpPr txBox="1">
              <a:spLocks noChangeArrowheads="1"/>
            </p:cNvSpPr>
            <p:nvPr/>
          </p:nvSpPr>
          <p:spPr bwMode="auto">
            <a:xfrm>
              <a:off x="1136" y="3920"/>
              <a:ext cx="824" cy="205"/>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000000"/>
                  </a:solidFill>
                  <a:effectLst/>
                  <a:latin typeface="Arial" pitchFamily="34" charset="0"/>
                  <a:ea typeface="宋体" pitchFamily="2" charset="-122"/>
                </a:rPr>
                <a:t>Toggle sequence display</a:t>
              </a:r>
              <a:endParaRPr kumimoji="0" lang="zh-CN" altLang="zh-CN" sz="1100" b="0" i="0" u="none" strike="noStrike" cap="none" normalizeH="0" baseline="0" dirty="0" smtClean="0">
                <a:ln>
                  <a:noFill/>
                </a:ln>
                <a:solidFill>
                  <a:schemeClr val="tx1"/>
                </a:solidFill>
                <a:effectLst/>
                <a:latin typeface="Arial" pitchFamily="34" charset="0"/>
                <a:ea typeface="宋体" pitchFamily="2" charset="-122"/>
              </a:endParaRPr>
            </a:p>
          </p:txBody>
        </p:sp>
        <p:sp>
          <p:nvSpPr>
            <p:cNvPr id="2085" name="Text Box 37"/>
            <p:cNvSpPr txBox="1">
              <a:spLocks noChangeArrowheads="1"/>
            </p:cNvSpPr>
            <p:nvPr/>
          </p:nvSpPr>
          <p:spPr bwMode="auto">
            <a:xfrm>
              <a:off x="1380" y="4064"/>
              <a:ext cx="582" cy="205"/>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Arial" pitchFamily="34" charset="0"/>
                  <a:ea typeface="宋体" pitchFamily="2" charset="-122"/>
                </a:rPr>
                <a:t>Identity indicator</a:t>
              </a:r>
              <a:endParaRPr kumimoji="0" lang="zh-CN" altLang="zh-CN" sz="1100" b="0" i="0" u="none" strike="noStrike" cap="none" normalizeH="0" baseline="0" smtClean="0">
                <a:ln>
                  <a:noFill/>
                </a:ln>
                <a:solidFill>
                  <a:schemeClr val="tx1"/>
                </a:solidFill>
                <a:effectLst/>
                <a:latin typeface="Arial" pitchFamily="34" charset="0"/>
                <a:ea typeface="宋体" pitchFamily="2" charset="-122"/>
              </a:endParaRPr>
            </a:p>
          </p:txBody>
        </p:sp>
        <p:sp>
          <p:nvSpPr>
            <p:cNvPr id="2086" name="Text Box 38"/>
            <p:cNvSpPr txBox="1">
              <a:spLocks noChangeArrowheads="1"/>
            </p:cNvSpPr>
            <p:nvPr/>
          </p:nvSpPr>
          <p:spPr bwMode="auto">
            <a:xfrm>
              <a:off x="1212" y="4208"/>
              <a:ext cx="749" cy="205"/>
            </a:xfrm>
            <a:prstGeom prst="rect">
              <a:avLst/>
            </a:prstGeom>
            <a:noFill/>
            <a:ln w="9525">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smtClean="0">
                  <a:ln>
                    <a:noFill/>
                  </a:ln>
                  <a:solidFill>
                    <a:srgbClr val="000000"/>
                  </a:solidFill>
                  <a:effectLst/>
                  <a:latin typeface="Arial" pitchFamily="34" charset="0"/>
                  <a:ea typeface="宋体" pitchFamily="2" charset="-122"/>
                </a:rPr>
                <a:t>Toggle identity display</a:t>
              </a:r>
              <a:endParaRPr kumimoji="0" lang="zh-CN" altLang="zh-CN" sz="1100" b="0" i="0" u="none" strike="noStrike" cap="none" normalizeH="0" baseline="0" smtClean="0">
                <a:ln>
                  <a:noFill/>
                </a:ln>
                <a:solidFill>
                  <a:schemeClr val="tx1"/>
                </a:solidFill>
                <a:effectLst/>
                <a:latin typeface="Arial" pitchFamily="34" charset="0"/>
                <a:ea typeface="宋体" pitchFamily="2" charset="-122"/>
              </a:endParaRPr>
            </a:p>
          </p:txBody>
        </p:sp>
      </p:grpSp>
      <p:sp>
        <p:nvSpPr>
          <p:cNvPr id="40" name="Text Box 10"/>
          <p:cNvSpPr txBox="1">
            <a:spLocks noGrp="1" noChangeArrowheads="1"/>
          </p:cNvSpPr>
          <p:nvPr>
            <p:ph type="title"/>
          </p:nvPr>
        </p:nvSpPr>
        <p:spPr bwMode="auto">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altLang="zh-CN" b="0" i="0" u="none" strike="noStrike" cap="none" normalizeH="0" baseline="0" dirty="0" smtClean="0">
                <a:ln>
                  <a:noFill/>
                </a:ln>
                <a:solidFill>
                  <a:srgbClr val="000000"/>
                </a:solidFill>
                <a:effectLst/>
                <a:latin typeface="Arial" pitchFamily="34" charset="0"/>
                <a:ea typeface="宋体" pitchFamily="2" charset="-122"/>
              </a:rPr>
              <a:t>sequence display</a:t>
            </a:r>
            <a:r>
              <a:rPr kumimoji="0" lang="en-US" altLang="zh-CN" sz="3200" b="0" i="0" u="none" strike="noStrike" cap="none" normalizeH="0" baseline="0" dirty="0" smtClean="0">
                <a:ln>
                  <a:noFill/>
                </a:ln>
                <a:solidFill>
                  <a:srgbClr val="000000"/>
                </a:solidFill>
                <a:effectLst/>
                <a:latin typeface="Arial" pitchFamily="34" charset="0"/>
                <a:ea typeface="宋体" pitchFamily="2" charset="-122"/>
              </a:rPr>
              <a:t>.  </a:t>
            </a:r>
            <a:endParaRPr kumimoji="0" lang="zh-CN" altLang="zh-CN" sz="3200" b="0" i="0" u="none" strike="noStrike" cap="none" normalizeH="0" baseline="0" dirty="0" smtClean="0">
              <a:ln>
                <a:noFill/>
              </a:ln>
              <a:solidFill>
                <a:schemeClr val="tx1"/>
              </a:solidFill>
              <a:effectLst/>
              <a:latin typeface="Arial" pitchFamily="34" charset="0"/>
              <a:ea typeface="宋体" pitchFamily="2"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p:nvPr/>
        </p:nvPicPr>
        <p:blipFill>
          <a:blip r:embed="rId2"/>
          <a:srcRect/>
          <a:stretch>
            <a:fillRect/>
          </a:stretch>
        </p:blipFill>
        <p:spPr bwMode="auto">
          <a:xfrm>
            <a:off x="500034" y="428604"/>
            <a:ext cx="2409837" cy="1819283"/>
          </a:xfrm>
          <a:prstGeom prst="rect">
            <a:avLst/>
          </a:prstGeom>
          <a:noFill/>
          <a:ln w="9525">
            <a:noFill/>
            <a:miter lim="800000"/>
            <a:headEnd/>
            <a:tailEnd/>
          </a:ln>
        </p:spPr>
      </p:pic>
      <p:sp>
        <p:nvSpPr>
          <p:cNvPr id="1026" name="Rectangle 2"/>
          <p:cNvSpPr>
            <a:spLocks noChangeArrowheads="1"/>
          </p:cNvSpPr>
          <p:nvPr/>
        </p:nvSpPr>
        <p:spPr bwMode="auto">
          <a:xfrm>
            <a:off x="142844" y="2428868"/>
            <a:ext cx="3416320"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ZA" sz="12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左击序列中的部位可以显示不同颜色代表的含义</a:t>
            </a:r>
            <a:endParaRPr kumimoji="0" lang="en-US" altLang="zh-CN" sz="12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p:txBody>
      </p:sp>
      <p:sp>
        <p:nvSpPr>
          <p:cNvPr id="6" name="矩形 5"/>
          <p:cNvSpPr/>
          <p:nvPr/>
        </p:nvSpPr>
        <p:spPr>
          <a:xfrm>
            <a:off x="1643042" y="4429132"/>
            <a:ext cx="4572000" cy="461665"/>
          </a:xfrm>
          <a:prstGeom prst="rect">
            <a:avLst/>
          </a:prstGeom>
        </p:spPr>
        <p:txBody>
          <a:bodyPr>
            <a:spAutoFit/>
          </a:bodyPr>
          <a:lstStyle/>
          <a:p>
            <a:pPr lvl="0" fontAlgn="base">
              <a:spcBef>
                <a:spcPct val="0"/>
              </a:spcBef>
              <a:spcAft>
                <a:spcPct val="0"/>
              </a:spcAft>
            </a:pPr>
            <a:r>
              <a:rPr lang="zh-CN" altLang="en-US" sz="1200" dirty="0" smtClean="0"/>
              <a:t>鼠标悬空在某个核苷酸上会显示出该核苷酸处于何序列的具体位置</a:t>
            </a:r>
            <a:endParaRPr lang="zh-CN" altLang="en-ZA" sz="1200" dirty="0" smtClean="0">
              <a:latin typeface="Arial" pitchFamily="34" charset="0"/>
              <a:ea typeface="宋体" pitchFamily="2" charset="-122"/>
            </a:endParaRPr>
          </a:p>
        </p:txBody>
      </p:sp>
      <p:pic>
        <p:nvPicPr>
          <p:cNvPr id="1027" name="Picture 3"/>
          <p:cNvPicPr>
            <a:picLocks noChangeAspect="1" noChangeArrowheads="1"/>
          </p:cNvPicPr>
          <p:nvPr/>
        </p:nvPicPr>
        <p:blipFill>
          <a:blip r:embed="rId3"/>
          <a:srcRect/>
          <a:stretch>
            <a:fillRect/>
          </a:stretch>
        </p:blipFill>
        <p:spPr bwMode="auto">
          <a:xfrm>
            <a:off x="2143108" y="2714620"/>
            <a:ext cx="2905125" cy="1704975"/>
          </a:xfrm>
          <a:prstGeom prst="rect">
            <a:avLst/>
          </a:prstGeom>
          <a:noFill/>
          <a:ln w="9525">
            <a:noFill/>
            <a:miter lim="800000"/>
            <a:headEnd/>
            <a:tailEnd/>
          </a:ln>
          <a:effectLst/>
        </p:spPr>
      </p:pic>
      <p:sp>
        <p:nvSpPr>
          <p:cNvPr id="8" name="矩形 7"/>
          <p:cNvSpPr/>
          <p:nvPr/>
        </p:nvSpPr>
        <p:spPr>
          <a:xfrm>
            <a:off x="4546303" y="6488668"/>
            <a:ext cx="2954655" cy="276999"/>
          </a:xfrm>
          <a:prstGeom prst="rect">
            <a:avLst/>
          </a:prstGeom>
        </p:spPr>
        <p:txBody>
          <a:bodyPr wrap="none">
            <a:spAutoFit/>
          </a:bodyPr>
          <a:lstStyle/>
          <a:p>
            <a:r>
              <a:rPr lang="zh-CN" altLang="en-US" sz="1200" dirty="0" smtClean="0"/>
              <a:t>右击鼠标可以保存不同形式你想要的序列</a:t>
            </a:r>
            <a:endParaRPr lang="zh-CN" altLang="en-US" sz="1200" dirty="0"/>
          </a:p>
        </p:txBody>
      </p:sp>
      <p:pic>
        <p:nvPicPr>
          <p:cNvPr id="9" name="图片 8" descr="未命名.bmp"/>
          <p:cNvPicPr/>
          <p:nvPr/>
        </p:nvPicPr>
        <p:blipFill>
          <a:blip r:embed="rId4"/>
          <a:stretch>
            <a:fillRect/>
          </a:stretch>
        </p:blipFill>
        <p:spPr>
          <a:xfrm>
            <a:off x="3000364" y="4714884"/>
            <a:ext cx="5274310" cy="182943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5"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2000"/>
                                        <p:tgtEl>
                                          <p:spTgt spid="3"/>
                                        </p:tgtEl>
                                      </p:cBhvr>
                                    </p:animEffect>
                                    <p:anim calcmode="lin" valueType="num">
                                      <p:cBhvr>
                                        <p:cTn id="14" dur="2000" fill="hold"/>
                                        <p:tgtEl>
                                          <p:spTgt spid="3"/>
                                        </p:tgtEl>
                                        <p:attrNameLst>
                                          <p:attrName>style.rotation</p:attrName>
                                        </p:attrNameLst>
                                      </p:cBhvr>
                                      <p:tavLst>
                                        <p:tav tm="0">
                                          <p:val>
                                            <p:fltVal val="720"/>
                                          </p:val>
                                        </p:tav>
                                        <p:tav tm="100000">
                                          <p:val>
                                            <p:fltVal val="0"/>
                                          </p:val>
                                        </p:tav>
                                      </p:tavLst>
                                    </p:anim>
                                    <p:anim calcmode="lin" valueType="num">
                                      <p:cBhvr>
                                        <p:cTn id="15" dur="2000" fill="hold"/>
                                        <p:tgtEl>
                                          <p:spTgt spid="3"/>
                                        </p:tgtEl>
                                        <p:attrNameLst>
                                          <p:attrName>ppt_h</p:attrName>
                                        </p:attrNameLst>
                                      </p:cBhvr>
                                      <p:tavLst>
                                        <p:tav tm="0">
                                          <p:val>
                                            <p:fltVal val="0"/>
                                          </p:val>
                                        </p:tav>
                                        <p:tav tm="100000">
                                          <p:val>
                                            <p:strVal val="#ppt_h"/>
                                          </p:val>
                                        </p:tav>
                                      </p:tavLst>
                                    </p:anim>
                                    <p:anim calcmode="lin" valueType="num">
                                      <p:cBhvr>
                                        <p:cTn id="16" dur="2000" fill="hold"/>
                                        <p:tgtEl>
                                          <p:spTgt spid="3"/>
                                        </p:tgtEl>
                                        <p:attrNameLst>
                                          <p:attrName>ppt_w</p:attrName>
                                        </p:attrNameLst>
                                      </p:cBhvr>
                                      <p:tavLst>
                                        <p:tav tm="0">
                                          <p:val>
                                            <p:fltVal val="0"/>
                                          </p:val>
                                        </p:tav>
                                        <p:tav tm="100000">
                                          <p:val>
                                            <p:strVal val="#ppt_w"/>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ppt_x"/>
                                          </p:val>
                                        </p:tav>
                                        <p:tav tm="100000">
                                          <p:val>
                                            <p:strVal val="#ppt_x"/>
                                          </p:val>
                                        </p:tav>
                                      </p:tavLst>
                                    </p:anim>
                                    <p:anim calcmode="lin" valueType="num">
                                      <p:cBhvr additive="base">
                                        <p:cTn id="2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5" presetClass="entr" presetSubtype="0" fill="hold" nodeType="clickEffect">
                                  <p:stCondLst>
                                    <p:cond delay="0"/>
                                  </p:stCondLst>
                                  <p:childTnLst>
                                    <p:set>
                                      <p:cBhvr>
                                        <p:cTn id="26" dur="1" fill="hold">
                                          <p:stCondLst>
                                            <p:cond delay="0"/>
                                          </p:stCondLst>
                                        </p:cTn>
                                        <p:tgtEl>
                                          <p:spTgt spid="1027"/>
                                        </p:tgtEl>
                                        <p:attrNameLst>
                                          <p:attrName>style.visibility</p:attrName>
                                        </p:attrNameLst>
                                      </p:cBhvr>
                                      <p:to>
                                        <p:strVal val="visible"/>
                                      </p:to>
                                    </p:set>
                                    <p:animEffect transition="in" filter="fade">
                                      <p:cBhvr>
                                        <p:cTn id="27" dur="2000"/>
                                        <p:tgtEl>
                                          <p:spTgt spid="1027"/>
                                        </p:tgtEl>
                                      </p:cBhvr>
                                    </p:animEffect>
                                    <p:anim calcmode="lin" valueType="num">
                                      <p:cBhvr>
                                        <p:cTn id="28" dur="2000" fill="hold"/>
                                        <p:tgtEl>
                                          <p:spTgt spid="1027"/>
                                        </p:tgtEl>
                                        <p:attrNameLst>
                                          <p:attrName>style.rotation</p:attrName>
                                        </p:attrNameLst>
                                      </p:cBhvr>
                                      <p:tavLst>
                                        <p:tav tm="0">
                                          <p:val>
                                            <p:fltVal val="720"/>
                                          </p:val>
                                        </p:tav>
                                        <p:tav tm="100000">
                                          <p:val>
                                            <p:fltVal val="0"/>
                                          </p:val>
                                        </p:tav>
                                      </p:tavLst>
                                    </p:anim>
                                    <p:anim calcmode="lin" valueType="num">
                                      <p:cBhvr>
                                        <p:cTn id="29" dur="2000" fill="hold"/>
                                        <p:tgtEl>
                                          <p:spTgt spid="1027"/>
                                        </p:tgtEl>
                                        <p:attrNameLst>
                                          <p:attrName>ppt_h</p:attrName>
                                        </p:attrNameLst>
                                      </p:cBhvr>
                                      <p:tavLst>
                                        <p:tav tm="0">
                                          <p:val>
                                            <p:fltVal val="0"/>
                                          </p:val>
                                        </p:tav>
                                        <p:tav tm="100000">
                                          <p:val>
                                            <p:strVal val="#ppt_h"/>
                                          </p:val>
                                        </p:tav>
                                      </p:tavLst>
                                    </p:anim>
                                    <p:anim calcmode="lin" valueType="num">
                                      <p:cBhvr>
                                        <p:cTn id="30" dur="2000" fill="hold"/>
                                        <p:tgtEl>
                                          <p:spTgt spid="1027"/>
                                        </p:tgtEl>
                                        <p:attrNameLst>
                                          <p:attrName>ppt_w</p:attrName>
                                        </p:attrNameLst>
                                      </p:cBhvr>
                                      <p:tavLst>
                                        <p:tav tm="0">
                                          <p:val>
                                            <p:fltVal val="0"/>
                                          </p:val>
                                        </p:tav>
                                        <p:tav tm="100000">
                                          <p:val>
                                            <p:strVal val="#ppt_w"/>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ppt_x"/>
                                          </p:val>
                                        </p:tav>
                                        <p:tav tm="100000">
                                          <p:val>
                                            <p:strVal val="#ppt_x"/>
                                          </p:val>
                                        </p:tav>
                                      </p:tavLst>
                                    </p:anim>
                                    <p:anim calcmode="lin" valueType="num">
                                      <p:cBhvr additive="base">
                                        <p:cTn id="3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5" presetClass="entr" presetSubtype="0" fill="hold"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2000"/>
                                        <p:tgtEl>
                                          <p:spTgt spid="9"/>
                                        </p:tgtEl>
                                      </p:cBhvr>
                                    </p:animEffect>
                                    <p:anim calcmode="lin" valueType="num">
                                      <p:cBhvr>
                                        <p:cTn id="42" dur="2000" fill="hold"/>
                                        <p:tgtEl>
                                          <p:spTgt spid="9"/>
                                        </p:tgtEl>
                                        <p:attrNameLst>
                                          <p:attrName>style.rotation</p:attrName>
                                        </p:attrNameLst>
                                      </p:cBhvr>
                                      <p:tavLst>
                                        <p:tav tm="0">
                                          <p:val>
                                            <p:fltVal val="720"/>
                                          </p:val>
                                        </p:tav>
                                        <p:tav tm="100000">
                                          <p:val>
                                            <p:fltVal val="0"/>
                                          </p:val>
                                        </p:tav>
                                      </p:tavLst>
                                    </p:anim>
                                    <p:anim calcmode="lin" valueType="num">
                                      <p:cBhvr>
                                        <p:cTn id="43" dur="2000" fill="hold"/>
                                        <p:tgtEl>
                                          <p:spTgt spid="9"/>
                                        </p:tgtEl>
                                        <p:attrNameLst>
                                          <p:attrName>ppt_h</p:attrName>
                                        </p:attrNameLst>
                                      </p:cBhvr>
                                      <p:tavLst>
                                        <p:tav tm="0">
                                          <p:val>
                                            <p:fltVal val="0"/>
                                          </p:val>
                                        </p:tav>
                                        <p:tav tm="100000">
                                          <p:val>
                                            <p:strVal val="#ppt_h"/>
                                          </p:val>
                                        </p:tav>
                                      </p:tavLst>
                                    </p:anim>
                                    <p:anim calcmode="lin" valueType="num">
                                      <p:cBhvr>
                                        <p:cTn id="44" dur="2000" fill="hold"/>
                                        <p:tgtEl>
                                          <p:spTgt spid="9"/>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6" grpId="0"/>
      <p:bldP spid="8" grpId="0"/>
    </p:bldLst>
  </p:timing>
</p:sld>
</file>

<file path=ppt/theme/theme1.xml><?xml version="1.0" encoding="utf-8"?>
<a:theme xmlns:a="http://schemas.openxmlformats.org/drawingml/2006/main" name="主题1">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主题1</Template>
  <TotalTime>2500</TotalTime>
  <Words>901</Words>
  <PresentationFormat>全屏显示(4:3)</PresentationFormat>
  <Paragraphs>100</Paragraphs>
  <Slides>21</Slides>
  <Notes>0</Notes>
  <HiddenSlides>0</HiddenSlides>
  <MMClips>0</MMClips>
  <ScaleCrop>false</ScaleCrop>
  <HeadingPairs>
    <vt:vector size="4" baseType="variant">
      <vt:variant>
        <vt:lpstr>主题</vt:lpstr>
      </vt:variant>
      <vt:variant>
        <vt:i4>1</vt:i4>
      </vt:variant>
      <vt:variant>
        <vt:lpstr>幻灯片标题</vt:lpstr>
      </vt:variant>
      <vt:variant>
        <vt:i4>21</vt:i4>
      </vt:variant>
    </vt:vector>
  </HeadingPairs>
  <TitlesOfParts>
    <vt:vector size="22" baseType="lpstr">
      <vt:lpstr>主题1</vt:lpstr>
      <vt:lpstr>重组检测软件RDP4的应用</vt:lpstr>
      <vt:lpstr>Introduction</vt:lpstr>
      <vt:lpstr>幻灯片 3</vt:lpstr>
      <vt:lpstr>操作基本步骤</vt:lpstr>
      <vt:lpstr>幻灯片 5</vt:lpstr>
      <vt:lpstr>幻灯片 6</vt:lpstr>
      <vt:lpstr>幻灯片 7</vt:lpstr>
      <vt:lpstr>sequence display.  </vt:lpstr>
      <vt:lpstr>幻灯片 9</vt:lpstr>
      <vt:lpstr>幻灯片 10</vt:lpstr>
      <vt:lpstr>幻灯片 11</vt:lpstr>
      <vt:lpstr>幻灯片 12</vt:lpstr>
      <vt:lpstr>幻灯片 13</vt:lpstr>
      <vt:lpstr>幻灯片 14</vt:lpstr>
      <vt:lpstr>幻灯片 15</vt:lpstr>
      <vt:lpstr>幻灯片 16</vt:lpstr>
      <vt:lpstr>Tree Display</vt:lpstr>
      <vt:lpstr>幻灯片 18</vt:lpstr>
      <vt:lpstr>幻灯片 19</vt:lpstr>
      <vt:lpstr>幻灯片 20</vt:lpstr>
      <vt:lpstr>幻灯片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sihua</dc:creator>
  <cp:lastModifiedBy>sihua</cp:lastModifiedBy>
  <cp:revision>255</cp:revision>
  <dcterms:modified xsi:type="dcterms:W3CDTF">2020-02-23T11:39:53Z</dcterms:modified>
</cp:coreProperties>
</file>